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346" r:id="rId2"/>
    <p:sldId id="413" r:id="rId3"/>
    <p:sldId id="414" r:id="rId4"/>
    <p:sldId id="329" r:id="rId5"/>
    <p:sldId id="374" r:id="rId6"/>
    <p:sldId id="1830" r:id="rId7"/>
    <p:sldId id="1831" r:id="rId8"/>
    <p:sldId id="1824" r:id="rId9"/>
    <p:sldId id="1827" r:id="rId10"/>
    <p:sldId id="412" r:id="rId11"/>
    <p:sldId id="366" r:id="rId12"/>
    <p:sldId id="1702" r:id="rId13"/>
    <p:sldId id="369" r:id="rId14"/>
    <p:sldId id="1706" r:id="rId15"/>
    <p:sldId id="988" r:id="rId16"/>
    <p:sldId id="1828" r:id="rId17"/>
    <p:sldId id="717" r:id="rId18"/>
    <p:sldId id="716" r:id="rId19"/>
    <p:sldId id="1829" r:id="rId20"/>
    <p:sldId id="1026" r:id="rId21"/>
    <p:sldId id="1842" r:id="rId22"/>
    <p:sldId id="1856" r:id="rId23"/>
    <p:sldId id="1860" r:id="rId24"/>
    <p:sldId id="1861" r:id="rId25"/>
    <p:sldId id="1864" r:id="rId26"/>
    <p:sldId id="1850" r:id="rId27"/>
    <p:sldId id="1068" r:id="rId28"/>
    <p:sldId id="471" r:id="rId29"/>
    <p:sldId id="472" r:id="rId30"/>
    <p:sldId id="351" r:id="rId31"/>
    <p:sldId id="1851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92"/>
    <p:restoredTop sz="93767"/>
  </p:normalViewPr>
  <p:slideViewPr>
    <p:cSldViewPr showGuides="1">
      <p:cViewPr varScale="1">
        <p:scale>
          <a:sx n="114" d="100"/>
          <a:sy n="114" d="100"/>
        </p:scale>
        <p:origin x="1080" y="184"/>
      </p:cViewPr>
      <p:guideLst>
        <p:guide orient="horz" pos="2160"/>
        <p:guide pos="2880"/>
      </p:guideLst>
    </p:cSldViewPr>
  </p:slideViewPr>
  <p:outlineViewPr>
    <p:cViewPr>
      <p:scale>
        <a:sx n="20" d="100"/>
        <a:sy n="20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354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D78C885F-E6AD-6DF5-4320-DF6FACACA6C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DFD184F7-0BCD-B9FB-03DD-88D03DB85A5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2" name="Rectangle 4">
            <a:extLst>
              <a:ext uri="{FF2B5EF4-FFF2-40B4-BE49-F238E27FC236}">
                <a16:creationId xmlns:a16="http://schemas.microsoft.com/office/drawing/2014/main" id="{71D99B7D-C10A-7B34-27DD-5576AF42D10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0053" name="Rectangle 5">
            <a:extLst>
              <a:ext uri="{FF2B5EF4-FFF2-40B4-BE49-F238E27FC236}">
                <a16:creationId xmlns:a16="http://schemas.microsoft.com/office/drawing/2014/main" id="{52AD723B-7E2C-6B86-4E42-702073BBC83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DB427B2-D7E2-1748-86F0-3E2205E4DF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D87EB3B0-C9ED-A31A-F967-5F993DD252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75DF4325-409D-8C24-9465-CF84C249FB5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7A4D512-6986-204B-FCEA-DD7EF3218EE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1299FAE0-C7CF-7CBE-EFD9-F1A4D52D84D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398" name="Rectangle 6">
            <a:extLst>
              <a:ext uri="{FF2B5EF4-FFF2-40B4-BE49-F238E27FC236}">
                <a16:creationId xmlns:a16="http://schemas.microsoft.com/office/drawing/2014/main" id="{FEA77BBB-C6AF-B4B1-7691-1CE27627E0F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902F4256-13FF-FE07-DDBD-0983E6B9E5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EDD00E-31A7-3A4F-83C4-D1D6BD196E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6122EDCE-9BC3-AA25-4F4A-6631F1A09D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EE36C4A-97A8-E34C-AF79-90BC2B35481C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055A47D5-21C4-33FB-30B7-274CC5F09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85347" name="Rectangle 3">
            <a:extLst>
              <a:ext uri="{FF2B5EF4-FFF2-40B4-BE49-F238E27FC236}">
                <a16:creationId xmlns:a16="http://schemas.microsoft.com/office/drawing/2014/main" id="{CC5F902B-FA01-9DD2-C375-937D6F394D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DF1D0C4-C4E9-5A11-FA17-EED16D3E83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7A3956-0E30-F23C-6D7D-9DFBD1368B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F3E1DC7-4E10-C1E9-6A58-61D7EC1BE7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 algn="r">
              <a:defRPr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US"/>
              <a:t>T. Pappas, Fall 2014</a:t>
            </a:r>
          </a:p>
        </p:txBody>
      </p:sp>
    </p:spTree>
    <p:extLst>
      <p:ext uri="{BB962C8B-B14F-4D97-AF65-F5344CB8AC3E}">
        <p14:creationId xmlns:p14="http://schemas.microsoft.com/office/powerpoint/2010/main" val="3640065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63F5464-2484-AE07-4A7B-DDE9BE3B839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6934200" y="6248400"/>
            <a:ext cx="1981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7A7AA-FEC8-43BD-A949-153249C81FA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xfrm>
            <a:off x="3581400" y="6248400"/>
            <a:ext cx="1905000" cy="4572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180C193-29D6-7B69-F83D-5F16DF1B1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152400" y="6248400"/>
            <a:ext cx="1905000" cy="457200"/>
          </a:xfrm>
        </p:spPr>
        <p:txBody>
          <a:bodyPr/>
          <a:lstStyle>
            <a:lvl1pPr algn="l">
              <a:defRPr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48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48536B-4C21-41A9-C239-5FEF88F102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4B0CDD-814D-CE8C-8369-FD57422FC3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81B71D-1C82-8CE5-3927-92C1CA820A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163E931E-7E56-9346-9F26-A88C5DFEFD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96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31B308-A5FD-8880-1049-5FAE6FEE90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0ED7F-785B-616E-559E-41D31FFA1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6882C4-E480-68C3-CF4A-5D322D011A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 algn="r">
              <a:defRPr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US"/>
              <a:t>T. Pappas, Fall 2014</a:t>
            </a:r>
          </a:p>
        </p:txBody>
      </p:sp>
    </p:spTree>
    <p:extLst>
      <p:ext uri="{BB962C8B-B14F-4D97-AF65-F5344CB8AC3E}">
        <p14:creationId xmlns:p14="http://schemas.microsoft.com/office/powerpoint/2010/main" val="25131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BECF135-8FA3-3A92-5B67-A66D530C3E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2AF3485-BA69-E412-1A85-42736CD172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CA9654E-A279-DAF4-58CB-488F6A397B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 algn="r">
              <a:defRPr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US"/>
              <a:t>T. Pappas, Fall 2014</a:t>
            </a:r>
          </a:p>
        </p:txBody>
      </p:sp>
    </p:spTree>
    <p:extLst>
      <p:ext uri="{BB962C8B-B14F-4D97-AF65-F5344CB8AC3E}">
        <p14:creationId xmlns:p14="http://schemas.microsoft.com/office/powerpoint/2010/main" val="271428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0A3889-6E62-36D0-B5D0-994A10C6C7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B6FC535-FAB3-068B-3190-70CF806FD4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1E079A9-1C5C-4A06-7C75-140904ED96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 algn="r">
              <a:defRPr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US"/>
              <a:t>T. Pappas, Fall 2014</a:t>
            </a:r>
          </a:p>
        </p:txBody>
      </p:sp>
    </p:spTree>
    <p:extLst>
      <p:ext uri="{BB962C8B-B14F-4D97-AF65-F5344CB8AC3E}">
        <p14:creationId xmlns:p14="http://schemas.microsoft.com/office/powerpoint/2010/main" val="1835079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0A1496D-8342-2C31-CABD-4CC9DA2907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D30249-50F1-1512-9A1D-732CC6D3C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D0B500B-CB9F-0258-3861-CB2A0DD2D6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 algn="r">
              <a:defRPr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US"/>
              <a:t>T. Pappas, Fall 2014</a:t>
            </a:r>
          </a:p>
        </p:txBody>
      </p:sp>
    </p:spTree>
    <p:extLst>
      <p:ext uri="{BB962C8B-B14F-4D97-AF65-F5344CB8AC3E}">
        <p14:creationId xmlns:p14="http://schemas.microsoft.com/office/powerpoint/2010/main" val="146226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367D64-550A-4F62-5D98-A31FB0622D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CF7395-3CB3-29D8-4472-17BC3633ED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29032-9F6A-6647-03EC-6471C01FF1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3F6D6736-CC8B-034A-9899-E7710900CD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866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6ED4FD-5EE6-E9A5-1673-85BA8DF72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25CBE-CDB4-4D05-ED27-EC5C75C16A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EC0D9-B1FE-E4FF-80CD-822C6188C90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EA0286ED-BDB2-CA43-9014-5F069C70F0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9154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08A00A-B035-82BE-5A03-2E9F6197E1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77261D-CABC-05BA-445A-DEF1CCA773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03D553-0564-9DAE-1F42-223612494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6A2247B4-5663-4D49-80F8-875805A73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617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6F2A36-668D-D0D7-1F12-6D343C1409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A869D0-0BB2-D789-828D-7E880E7EF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FCE16F7-5540-C40F-FD52-EC484EE24A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Helvetica" pitchFamily="2" charset="0"/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93DBED94-9592-0B45-8D21-B358F9E222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062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D19F518-1A80-6195-24C3-131D32FD83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65125"/>
            <a:ext cx="777240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F1B6810-8BDE-DC99-7F41-48F33B63A9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E8B53E4-A6B4-7588-43E7-A393AFDE3F7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657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Helvetica" charset="0"/>
                <a:ea typeface="ＭＳ Ｐゴシック" charset="0"/>
                <a:cs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E9C71B8-F8C8-C5EA-1318-FB418C8E0C6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7818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Helvetica"/>
                <a:ea typeface="+mn-ea"/>
                <a:cs typeface="Helvetica"/>
              </a:defRPr>
            </a:lvl1pPr>
          </a:lstStyle>
          <a:p>
            <a:pPr>
              <a:defRPr/>
            </a:pPr>
            <a:r>
              <a:rPr lang="en-US"/>
              <a:t>T. Pappas, Fall 2018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62DD9C2-0100-E441-48EE-9A96DE9F20E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8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Helvetica" charset="0"/>
                <a:ea typeface="ＭＳ Ｐゴシック" charset="0"/>
                <a:cs typeface="Helvetica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/>
          <a:ea typeface="ＭＳ Ｐゴシック" charset="-128"/>
          <a:cs typeface="Helvetica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pitchFamily="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pitchFamily="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pitchFamily="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Helvetica" charset="0"/>
          <a:ea typeface="ＭＳ Ｐゴシック" charset="-128"/>
          <a:cs typeface="Helvetica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●"/>
        <a:defRPr sz="3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Lucida Grande" panose="020B0600040502020204" pitchFamily="34" charset="0"/>
        <a:buChar char="●"/>
        <a:defRPr sz="24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18" Type="http://schemas.openxmlformats.org/officeDocument/2006/relationships/image" Target="../media/image2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" Type="http://schemas.openxmlformats.org/officeDocument/2006/relationships/image" Target="../media/image10.png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19" Type="http://schemas.openxmlformats.org/officeDocument/2006/relationships/image" Target="../media/image27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7" Type="http://schemas.openxmlformats.org/officeDocument/2006/relationships/image" Target="../media/image41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tiff"/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tiff"/><Relationship Id="rId5" Type="http://schemas.openxmlformats.org/officeDocument/2006/relationships/image" Target="../media/image76.tiff"/><Relationship Id="rId4" Type="http://schemas.openxmlformats.org/officeDocument/2006/relationships/image" Target="../media/image75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9.png"/><Relationship Id="rId7" Type="http://schemas.openxmlformats.org/officeDocument/2006/relationships/image" Target="../media/image83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13" Type="http://schemas.openxmlformats.org/officeDocument/2006/relationships/image" Target="../media/image108.png"/><Relationship Id="rId3" Type="http://schemas.openxmlformats.org/officeDocument/2006/relationships/image" Target="../media/image98.png"/><Relationship Id="rId7" Type="http://schemas.openxmlformats.org/officeDocument/2006/relationships/image" Target="../media/image102.png"/><Relationship Id="rId12" Type="http://schemas.openxmlformats.org/officeDocument/2006/relationships/image" Target="../media/image107.png"/><Relationship Id="rId17" Type="http://schemas.openxmlformats.org/officeDocument/2006/relationships/image" Target="../media/image11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1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1.pn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5" Type="http://schemas.openxmlformats.org/officeDocument/2006/relationships/image" Target="../media/image110.png"/><Relationship Id="rId10" Type="http://schemas.openxmlformats.org/officeDocument/2006/relationships/image" Target="../media/image105.png"/><Relationship Id="rId4" Type="http://schemas.openxmlformats.org/officeDocument/2006/relationships/image" Target="../media/image99.png"/><Relationship Id="rId9" Type="http://schemas.openxmlformats.org/officeDocument/2006/relationships/image" Target="../media/image104.png"/><Relationship Id="rId14" Type="http://schemas.openxmlformats.org/officeDocument/2006/relationships/image" Target="../media/image10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13" Type="http://schemas.openxmlformats.org/officeDocument/2006/relationships/image" Target="../media/image124.png"/><Relationship Id="rId3" Type="http://schemas.openxmlformats.org/officeDocument/2006/relationships/image" Target="../media/image114.png"/><Relationship Id="rId7" Type="http://schemas.openxmlformats.org/officeDocument/2006/relationships/image" Target="../media/image118.png"/><Relationship Id="rId12" Type="http://schemas.openxmlformats.org/officeDocument/2006/relationships/image" Target="../media/image123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11" Type="http://schemas.openxmlformats.org/officeDocument/2006/relationships/image" Target="../media/image122.png"/><Relationship Id="rId5" Type="http://schemas.openxmlformats.org/officeDocument/2006/relationships/image" Target="../media/image116.png"/><Relationship Id="rId15" Type="http://schemas.openxmlformats.org/officeDocument/2006/relationships/image" Target="../media/image126.png"/><Relationship Id="rId10" Type="http://schemas.openxmlformats.org/officeDocument/2006/relationships/image" Target="../media/image121.png"/><Relationship Id="rId4" Type="http://schemas.openxmlformats.org/officeDocument/2006/relationships/image" Target="../media/image115.png"/><Relationship Id="rId9" Type="http://schemas.openxmlformats.org/officeDocument/2006/relationships/image" Target="../media/image120.png"/><Relationship Id="rId14" Type="http://schemas.openxmlformats.org/officeDocument/2006/relationships/image" Target="../media/image1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tiff"/><Relationship Id="rId2" Type="http://schemas.openxmlformats.org/officeDocument/2006/relationships/image" Target="../media/image132.tif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>
            <a:extLst>
              <a:ext uri="{FF2B5EF4-FFF2-40B4-BE49-F238E27FC236}">
                <a16:creationId xmlns:a16="http://schemas.microsoft.com/office/drawing/2014/main" id="{5DA44E06-559E-7464-218D-724726AAEDE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1335" y="727075"/>
            <a:ext cx="8804275" cy="28130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solidFill>
                  <a:srgbClr val="00B0F0"/>
                </a:solidFill>
              </a:rPr>
              <a:t>Visual Texture</a:t>
            </a:r>
            <a:br>
              <a:rPr lang="en-US" dirty="0">
                <a:solidFill>
                  <a:srgbClr val="00B0F0"/>
                </a:solidFill>
              </a:rPr>
            </a:br>
            <a:r>
              <a:rPr lang="en-US" dirty="0">
                <a:solidFill>
                  <a:srgbClr val="00B0F0"/>
                </a:solidFill>
              </a:rPr>
              <a:t>Analysis and Perception</a:t>
            </a:r>
            <a:br>
              <a:rPr lang="en-US" dirty="0">
                <a:solidFill>
                  <a:srgbClr val="1FAFFF"/>
                </a:solidFill>
              </a:rPr>
            </a:br>
            <a:endParaRPr lang="en-US" dirty="0">
              <a:solidFill>
                <a:srgbClr val="1FAFFF"/>
              </a:solidFill>
              <a:latin typeface="Helvetica" charset="0"/>
              <a:cs typeface="+mj-cs"/>
            </a:endParaRPr>
          </a:p>
        </p:txBody>
      </p:sp>
      <p:sp>
        <p:nvSpPr>
          <p:cNvPr id="15362" name="Rectangle 9">
            <a:extLst>
              <a:ext uri="{FF2B5EF4-FFF2-40B4-BE49-F238E27FC236}">
                <a16:creationId xmlns:a16="http://schemas.microsoft.com/office/drawing/2014/main" id="{A783339C-2088-ADCD-B0DB-16994C60A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011" y="4038600"/>
            <a:ext cx="826135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Thrasos Pappas</a:t>
            </a:r>
          </a:p>
          <a:p>
            <a:pPr algn="ctr" eaLnBrk="1" hangingPunct="1"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Electrical &amp; Computer Engineering</a:t>
            </a:r>
          </a:p>
          <a:p>
            <a:pPr algn="ctr" eaLnBrk="1" hangingPunct="1">
              <a:spcAft>
                <a:spcPts val="1200"/>
              </a:spcAft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Northwestern University </a:t>
            </a:r>
          </a:p>
          <a:p>
            <a:pPr algn="ctr" eaLnBrk="1" hangingPunct="1">
              <a:buClr>
                <a:schemeClr val="tx1"/>
              </a:buClr>
              <a:buSzPct val="80000"/>
              <a:buFont typeface="Wingdings" pitchFamily="2" charset="2"/>
              <a:buNone/>
            </a:pPr>
            <a:r>
              <a:rPr lang="en-US" altLang="en-US" sz="2800" dirty="0">
                <a:solidFill>
                  <a:srgbClr val="000000"/>
                </a:solidFill>
              </a:rPr>
              <a:t> Spring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8" descr="7950_00_d.tiff">
            <a:extLst>
              <a:ext uri="{FF2B5EF4-FFF2-40B4-BE49-F238E27FC236}">
                <a16:creationId xmlns:a16="http://schemas.microsoft.com/office/drawing/2014/main" id="{B20417C5-477E-8027-6B8F-D57C441B5A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2713" y="4581525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0" name="Title 1">
            <a:extLst>
              <a:ext uri="{FF2B5EF4-FFF2-40B4-BE49-F238E27FC236}">
                <a16:creationId xmlns:a16="http://schemas.microsoft.com/office/drawing/2014/main" id="{F120EDA8-D21E-3CC4-931C-A98F5CB98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What is Texture?</a:t>
            </a:r>
          </a:p>
        </p:txBody>
      </p:sp>
      <p:pic>
        <p:nvPicPr>
          <p:cNvPr id="17411" name="Picture 7" descr="julesz.jpg">
            <a:extLst>
              <a:ext uri="{FF2B5EF4-FFF2-40B4-BE49-F238E27FC236}">
                <a16:creationId xmlns:a16="http://schemas.microsoft.com/office/drawing/2014/main" id="{F74746B2-E86A-5EB5-A008-3E7FF5AECA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1497013"/>
            <a:ext cx="2284412" cy="326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7" descr="Julesz_demo2.gif">
            <a:extLst>
              <a:ext uri="{FF2B5EF4-FFF2-40B4-BE49-F238E27FC236}">
                <a16:creationId xmlns:a16="http://schemas.microsoft.com/office/drawing/2014/main" id="{EEC077E4-C35F-C8CF-68F0-1E6F309EB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713" y="4022725"/>
            <a:ext cx="1638300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9" descr="random_dot.jpg">
            <a:extLst>
              <a:ext uri="{FF2B5EF4-FFF2-40B4-BE49-F238E27FC236}">
                <a16:creationId xmlns:a16="http://schemas.microsoft.com/office/drawing/2014/main" id="{700CF1E9-FA06-0297-CA7E-658D1EF7A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4949825"/>
            <a:ext cx="2566988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11" descr="5557186-traditional-persian-carpet-design-in-silk-and-wool.jpg">
            <a:extLst>
              <a:ext uri="{FF2B5EF4-FFF2-40B4-BE49-F238E27FC236}">
                <a16:creationId xmlns:a16="http://schemas.microsoft.com/office/drawing/2014/main" id="{A17AB4A6-1824-9681-DF80-4469B1B30B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725" y="1922463"/>
            <a:ext cx="2011363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Picture 12" descr="Fabric Flower Pattern - In The Orcharde Blue.jpg">
            <a:extLst>
              <a:ext uri="{FF2B5EF4-FFF2-40B4-BE49-F238E27FC236}">
                <a16:creationId xmlns:a16="http://schemas.microsoft.com/office/drawing/2014/main" id="{8B35F650-F4DA-2E3E-0749-B40D8D1C7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063" y="1754188"/>
            <a:ext cx="21971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Picture 14" descr="med_pri.tiff">
            <a:extLst>
              <a:ext uri="{FF2B5EF4-FFF2-40B4-BE49-F238E27FC236}">
                <a16:creationId xmlns:a16="http://schemas.microsoft.com/office/drawing/2014/main" id="{4804F45E-C4FC-192A-F835-065FC014C6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938" y="623888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5" descr="42-15495102_0.tiff">
            <a:extLst>
              <a:ext uri="{FF2B5EF4-FFF2-40B4-BE49-F238E27FC236}">
                <a16:creationId xmlns:a16="http://schemas.microsoft.com/office/drawing/2014/main" id="{B4E7EDCE-1561-AAED-112A-2D5C6843D4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0738" y="4629150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7" descr="42-20580392_01.tiff">
            <a:extLst>
              <a:ext uri="{FF2B5EF4-FFF2-40B4-BE49-F238E27FC236}">
                <a16:creationId xmlns:a16="http://schemas.microsoft.com/office/drawing/2014/main" id="{33F24AC6-7DF4-8306-375A-6B9FFCE0E46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013" y="2701925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8" descr="42-19469693_00_d.tiff">
            <a:extLst>
              <a:ext uri="{FF2B5EF4-FFF2-40B4-BE49-F238E27FC236}">
                <a16:creationId xmlns:a16="http://schemas.microsoft.com/office/drawing/2014/main" id="{DD979D39-D002-080B-5230-7AFE057DF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75" y="3100388"/>
            <a:ext cx="1171575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4" name="Picture 8" descr="C:\Users\Jana\Documents\My Research\Texture\Corbis 128\AABY0008_01_d.tiff">
            <a:extLst>
              <a:ext uri="{FF2B5EF4-FFF2-40B4-BE49-F238E27FC236}">
                <a16:creationId xmlns:a16="http://schemas.microsoft.com/office/drawing/2014/main" id="{E6A84964-7425-1BFE-6E2E-237144E65A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4988" y="5122863"/>
            <a:ext cx="116998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17" descr="42-16146278_1_d.tiff">
            <a:extLst>
              <a:ext uri="{FF2B5EF4-FFF2-40B4-BE49-F238E27FC236}">
                <a16:creationId xmlns:a16="http://schemas.microsoft.com/office/drawing/2014/main" id="{E6691FFF-D9C0-C6A4-8948-D5A576A34F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5138" y="4902200"/>
            <a:ext cx="1171575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itle 1">
            <a:extLst>
              <a:ext uri="{FF2B5EF4-FFF2-40B4-BE49-F238E27FC236}">
                <a16:creationId xmlns:a16="http://schemas.microsoft.com/office/drawing/2014/main" id="{D6674A09-7C0D-D9A2-9321-855C2E51B1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What is Texture?</a:t>
            </a:r>
          </a:p>
        </p:txBody>
      </p:sp>
      <p:sp>
        <p:nvSpPr>
          <p:cNvPr id="18437" name="Content Placeholder 2">
            <a:extLst>
              <a:ext uri="{FF2B5EF4-FFF2-40B4-BE49-F238E27FC236}">
                <a16:creationId xmlns:a16="http://schemas.microsoft.com/office/drawing/2014/main" id="{93360A75-454C-3788-BCC5-1BDB406E49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1500" y="1282700"/>
            <a:ext cx="8001000" cy="1681163"/>
          </a:xfrm>
        </p:spPr>
        <p:txBody>
          <a:bodyPr/>
          <a:lstStyle/>
          <a:p>
            <a:r>
              <a:rPr lang="sr-Latn-C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An image of visual texture is spatially homogeneous and typically contains repeated structures, often with some random variation (e.g., random positions, orientations or colors)</a:t>
            </a:r>
            <a:r>
              <a:rPr lang="sr-Latn-C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.</a:t>
            </a:r>
            <a:r>
              <a:rPr lang="sr-Latn-C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”</a:t>
            </a:r>
            <a:r>
              <a:rPr lang="sr-Latn-C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 </a:t>
            </a:r>
            <a:r>
              <a:rPr lang="en-US" altLang="ja-JP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[Portilla &amp; Simoncelli]</a:t>
            </a:r>
            <a:endParaRPr lang="sr-Latn-CS" altLang="en-US" sz="2400"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18438" name="Picture 2" descr="C:\Users\Jana\Documents\My Research\Texture\Corbis 128\MD006127_01_d.tiff">
            <a:extLst>
              <a:ext uri="{FF2B5EF4-FFF2-40B4-BE49-F238E27FC236}">
                <a16:creationId xmlns:a16="http://schemas.microsoft.com/office/drawing/2014/main" id="{D3CF6074-CC04-7916-AEA0-C68CB68B0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5164138"/>
            <a:ext cx="116998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7" descr="C:\Users\Jana\Documents\My Research\Texture\Corbis 128\AX037088_03.tiff">
            <a:extLst>
              <a:ext uri="{FF2B5EF4-FFF2-40B4-BE49-F238E27FC236}">
                <a16:creationId xmlns:a16="http://schemas.microsoft.com/office/drawing/2014/main" id="{6101F177-0DD4-53FE-B86D-FAAF6E10ED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44658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9" descr="C:\Users\Jana\Documents\My Research\Texture\Corbis 128\42-20814835_00_d.tiff">
            <a:extLst>
              <a:ext uri="{FF2B5EF4-FFF2-40B4-BE49-F238E27FC236}">
                <a16:creationId xmlns:a16="http://schemas.microsoft.com/office/drawing/2014/main" id="{3142E959-C888-1A54-A220-B039773DB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75" y="3411538"/>
            <a:ext cx="1169988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10" descr="C:\Users\Jana\Documents\My Research\Texture\Corbis 128\N-033-0119_02_d.tiff">
            <a:extLst>
              <a:ext uri="{FF2B5EF4-FFF2-40B4-BE49-F238E27FC236}">
                <a16:creationId xmlns:a16="http://schemas.microsoft.com/office/drawing/2014/main" id="{595BAEE2-9A9B-CE8B-E5CF-2BAAE58476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2647950"/>
            <a:ext cx="116998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3" descr="C:\Users\Jana\Documents\My Research\Texture\Corbis 128\64249_0_d.tiff">
            <a:extLst>
              <a:ext uri="{FF2B5EF4-FFF2-40B4-BE49-F238E27FC236}">
                <a16:creationId xmlns:a16="http://schemas.microsoft.com/office/drawing/2014/main" id="{A5AA954E-8DEA-4296-AA55-ABAD6D2AF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138" y="4138613"/>
            <a:ext cx="116998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14" descr="C:\Users\Jana\Documents\My Research\Texture\Corbis 128\7655_01_d.tiff">
            <a:extLst>
              <a:ext uri="{FF2B5EF4-FFF2-40B4-BE49-F238E27FC236}">
                <a16:creationId xmlns:a16="http://schemas.microsoft.com/office/drawing/2014/main" id="{90B5FDB4-2198-4536-D0D5-D61F9C8A3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338" y="4978400"/>
            <a:ext cx="1169987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4" name="Picture 19" descr="42-19903302_00_d.tiff">
            <a:extLst>
              <a:ext uri="{FF2B5EF4-FFF2-40B4-BE49-F238E27FC236}">
                <a16:creationId xmlns:a16="http://schemas.microsoft.com/office/drawing/2014/main" id="{C7DD108A-CEFA-5B2E-AABB-DB3BB92AF2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5303838"/>
            <a:ext cx="116998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5" name="Picture 20" descr="42-21059625_02.tiff">
            <a:extLst>
              <a:ext uri="{FF2B5EF4-FFF2-40B4-BE49-F238E27FC236}">
                <a16:creationId xmlns:a16="http://schemas.microsoft.com/office/drawing/2014/main" id="{BB61FB5C-90DA-03CE-432E-38DBFF30A6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3113088"/>
            <a:ext cx="1169987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6" name="Picture 21" descr="42-24714030_0.tiff">
            <a:extLst>
              <a:ext uri="{FF2B5EF4-FFF2-40B4-BE49-F238E27FC236}">
                <a16:creationId xmlns:a16="http://schemas.microsoft.com/office/drawing/2014/main" id="{EDD8C1DE-6FE3-D0E5-E408-397196A2C8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3084513"/>
            <a:ext cx="116998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7" name="Picture 16" descr="42-16713857_0_d.tiff">
            <a:extLst>
              <a:ext uri="{FF2B5EF4-FFF2-40B4-BE49-F238E27FC236}">
                <a16:creationId xmlns:a16="http://schemas.microsoft.com/office/drawing/2014/main" id="{5352CB35-2965-0479-05D6-35B35CC8363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388" y="3529013"/>
            <a:ext cx="1169987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8" name="Picture 22" descr="ETX059_00_d.tiff">
            <a:extLst>
              <a:ext uri="{FF2B5EF4-FFF2-40B4-BE49-F238E27FC236}">
                <a16:creationId xmlns:a16="http://schemas.microsoft.com/office/drawing/2014/main" id="{BEF89D39-5F6E-0C15-A4FF-49E329A9720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3614738"/>
            <a:ext cx="11715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23" descr="70174_0.tiff">
            <a:extLst>
              <a:ext uri="{FF2B5EF4-FFF2-40B4-BE49-F238E27FC236}">
                <a16:creationId xmlns:a16="http://schemas.microsoft.com/office/drawing/2014/main" id="{3305A403-B957-8273-2CE1-9876C5B14AE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413" y="5008563"/>
            <a:ext cx="11715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Picture 6" descr="C:\Users\Jana\Documents\My Research\Texture\Corbis 128\BB007154_02_d.tiff">
            <a:extLst>
              <a:ext uri="{FF2B5EF4-FFF2-40B4-BE49-F238E27FC236}">
                <a16:creationId xmlns:a16="http://schemas.microsoft.com/office/drawing/2014/main" id="{6381FEAB-A05F-4830-2D42-BF92488B6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4383088"/>
            <a:ext cx="1169987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1" name="Picture 12" descr="C:\Users\Jana\Documents\My Research\Texture\Corbis 128\IH206767_00_d.tiff">
            <a:extLst>
              <a:ext uri="{FF2B5EF4-FFF2-40B4-BE49-F238E27FC236}">
                <a16:creationId xmlns:a16="http://schemas.microsoft.com/office/drawing/2014/main" id="{2C092541-9231-36C4-FD49-7D42FF3F5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3292475"/>
            <a:ext cx="1169987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2" name="Picture 4" descr="C:\Users\Jana\Documents\My Research\Texture\Corbis 128\CBR002128_03.tiff">
            <a:extLst>
              <a:ext uri="{FF2B5EF4-FFF2-40B4-BE49-F238E27FC236}">
                <a16:creationId xmlns:a16="http://schemas.microsoft.com/office/drawing/2014/main" id="{EC02C8B7-D8FA-25E3-B63D-B4490F3FBB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4262438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6B8B8BEF-6E27-449A-AF69-E173197D09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0375" y="403225"/>
            <a:ext cx="8226425" cy="731838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Similarity</a:t>
            </a:r>
            <a:endParaRPr lang="en-US" altLang="en-US" b="1">
              <a:solidFill>
                <a:srgbClr val="3233CC"/>
              </a:solidFill>
              <a:latin typeface="Helvetica" pitchFamily="2" charset="0"/>
              <a:ea typeface="ＭＳ Ｐゴシック" panose="020B0600070205080204" pitchFamily="34" charset="-128"/>
              <a:cs typeface="Helvetica" pitchFamily="2" charset="0"/>
            </a:endParaRPr>
          </a:p>
        </p:txBody>
      </p:sp>
      <p:pic>
        <p:nvPicPr>
          <p:cNvPr id="19458" name="Picture 3" descr="C:\Documents and Settings\pappas.ECE-MAIN\Desktop\MEDIAASS07\im39a.tiff">
            <a:extLst>
              <a:ext uri="{FF2B5EF4-FFF2-40B4-BE49-F238E27FC236}">
                <a16:creationId xmlns:a16="http://schemas.microsoft.com/office/drawing/2014/main" id="{41E618EC-878C-2451-019A-0E3AC129D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1885950"/>
            <a:ext cx="2011363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C:\Documents and Settings\pappas.ECE-MAIN\Desktop\MEDIAASS07\im39b.tiff">
            <a:extLst>
              <a:ext uri="{FF2B5EF4-FFF2-40B4-BE49-F238E27FC236}">
                <a16:creationId xmlns:a16="http://schemas.microsoft.com/office/drawing/2014/main" id="{C1753DD0-EE38-77C5-DA25-733ADF336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13" y="4083050"/>
            <a:ext cx="2011362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5" descr="C:\Documents and Settings\pappas.ECE-MAIN\Desktop\MEDIAASS07\im3a.tiff">
            <a:extLst>
              <a:ext uri="{FF2B5EF4-FFF2-40B4-BE49-F238E27FC236}">
                <a16:creationId xmlns:a16="http://schemas.microsoft.com/office/drawing/2014/main" id="{EAB5D306-C853-7958-B754-9D560EFEE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8" y="1885950"/>
            <a:ext cx="2011362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6" descr="C:\Documents and Settings\pappas.ECE-MAIN\Desktop\MEDIAASS07\im3b.tiff">
            <a:extLst>
              <a:ext uri="{FF2B5EF4-FFF2-40B4-BE49-F238E27FC236}">
                <a16:creationId xmlns:a16="http://schemas.microsoft.com/office/drawing/2014/main" id="{A5806278-3DCD-A6BA-5F75-EB6D098427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8" y="4083050"/>
            <a:ext cx="2011362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7" descr="C:\Documents and Settings\pappas.ECE-MAIN\Desktop\MEDIAASS07\im42a.tiff">
            <a:extLst>
              <a:ext uri="{FF2B5EF4-FFF2-40B4-BE49-F238E27FC236}">
                <a16:creationId xmlns:a16="http://schemas.microsoft.com/office/drawing/2014/main" id="{52234E81-ABA7-798E-1FF2-C53CE5AB8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884363"/>
            <a:ext cx="2011363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8" descr="C:\Documents and Settings\pappas.ECE-MAIN\Desktop\MEDIAASS07\im42b.tiff">
            <a:extLst>
              <a:ext uri="{FF2B5EF4-FFF2-40B4-BE49-F238E27FC236}">
                <a16:creationId xmlns:a16="http://schemas.microsoft.com/office/drawing/2014/main" id="{25CFAE26-127F-161A-520A-CADFDA4C0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4086225"/>
            <a:ext cx="2011363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9" descr="C:\Documents and Settings\pappas.ECE-MAIN\Desktop\MEDIAASS07\im9a.tiff">
            <a:extLst>
              <a:ext uri="{FF2B5EF4-FFF2-40B4-BE49-F238E27FC236}">
                <a16:creationId xmlns:a16="http://schemas.microsoft.com/office/drawing/2014/main" id="{C9698D92-5308-CB68-863F-5FF6EF91B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1884363"/>
            <a:ext cx="2011363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10" descr="C:\Documents and Settings\pappas.ECE-MAIN\Desktop\MEDIAASS07\im9b.tiff">
            <a:extLst>
              <a:ext uri="{FF2B5EF4-FFF2-40B4-BE49-F238E27FC236}">
                <a16:creationId xmlns:a16="http://schemas.microsoft.com/office/drawing/2014/main" id="{1B99B11B-0110-9DF4-625E-A88B5EB05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4086225"/>
            <a:ext cx="2011363" cy="201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EBCF885B-B7C2-1246-49DD-E950A73EA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Content-Based Retrieval</a:t>
            </a:r>
          </a:p>
        </p:txBody>
      </p:sp>
      <p:sp>
        <p:nvSpPr>
          <p:cNvPr id="20482" name="Content Placeholder 2">
            <a:extLst>
              <a:ext uri="{FF2B5EF4-FFF2-40B4-BE49-F238E27FC236}">
                <a16:creationId xmlns:a16="http://schemas.microsoft.com/office/drawing/2014/main" id="{956EFBBB-A71D-4C7B-F194-27031E64AB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1500" y="1376363"/>
            <a:ext cx="8001000" cy="919162"/>
          </a:xfrm>
        </p:spPr>
        <p:txBody>
          <a:bodyPr/>
          <a:lstStyle/>
          <a:p>
            <a:pPr eaLnBrk="1" hangingPunct="1"/>
            <a:r>
              <a:rPr lang="en-US" altLang="en-US" sz="24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Find the texture that is most similar to a query texture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1C51EC8A-C602-45F7-3969-8F1CCC009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2238375"/>
            <a:ext cx="7307263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5">
            <a:extLst>
              <a:ext uri="{FF2B5EF4-FFF2-40B4-BE49-F238E27FC236}">
                <a16:creationId xmlns:a16="http://schemas.microsoft.com/office/drawing/2014/main" id="{D02CC66D-13F6-8BC9-CBC6-7DE717B7B5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13" y="2220913"/>
            <a:ext cx="2528888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Arrow 7">
            <a:extLst>
              <a:ext uri="{FF2B5EF4-FFF2-40B4-BE49-F238E27FC236}">
                <a16:creationId xmlns:a16="http://schemas.microsoft.com/office/drawing/2014/main" id="{5BB6C3EE-94E4-7F98-824C-3618C9D863CF}"/>
              </a:ext>
            </a:extLst>
          </p:cNvPr>
          <p:cNvSpPr/>
          <p:nvPr/>
        </p:nvSpPr>
        <p:spPr>
          <a:xfrm>
            <a:off x="1917700" y="2759075"/>
            <a:ext cx="554038" cy="533400"/>
          </a:xfrm>
          <a:prstGeom prst="rightArrow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8" tIns="41029" rIns="82058" bIns="41029" anchor="ctr"/>
          <a:lstStyle/>
          <a:p>
            <a:pPr eaLnBrk="1" hangingPunct="1">
              <a:defRPr/>
            </a:pP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20486" name="Picture 6">
            <a:extLst>
              <a:ext uri="{FF2B5EF4-FFF2-40B4-BE49-F238E27FC236}">
                <a16:creationId xmlns:a16="http://schemas.microsoft.com/office/drawing/2014/main" id="{B391E4EE-5B1F-2350-4C3A-8857E45DE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13" y="3498850"/>
            <a:ext cx="2528888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>
            <a:extLst>
              <a:ext uri="{FF2B5EF4-FFF2-40B4-BE49-F238E27FC236}">
                <a16:creationId xmlns:a16="http://schemas.microsoft.com/office/drawing/2014/main" id="{FAB251A4-4EC7-CA38-E037-13CBBFEB1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3498850"/>
            <a:ext cx="7307263" cy="179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ight Arrow 10">
            <a:extLst>
              <a:ext uri="{FF2B5EF4-FFF2-40B4-BE49-F238E27FC236}">
                <a16:creationId xmlns:a16="http://schemas.microsoft.com/office/drawing/2014/main" id="{D4FAEDF0-73F2-FCE5-4488-D4F7C83D94E7}"/>
              </a:ext>
            </a:extLst>
          </p:cNvPr>
          <p:cNvSpPr/>
          <p:nvPr/>
        </p:nvSpPr>
        <p:spPr>
          <a:xfrm>
            <a:off x="1917700" y="4037013"/>
            <a:ext cx="554038" cy="531812"/>
          </a:xfrm>
          <a:prstGeom prst="rightArrow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8" tIns="41029" rIns="82058" bIns="41029" anchor="ctr"/>
          <a:lstStyle/>
          <a:p>
            <a:pPr eaLnBrk="1" hangingPunct="1">
              <a:defRPr/>
            </a:pP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20489" name="Picture 8">
            <a:extLst>
              <a:ext uri="{FF2B5EF4-FFF2-40B4-BE49-F238E27FC236}">
                <a16:creationId xmlns:a16="http://schemas.microsoft.com/office/drawing/2014/main" id="{27534AE7-8596-7EE1-8918-B0E9572A6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413" y="4776788"/>
            <a:ext cx="2528888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9">
            <a:extLst>
              <a:ext uri="{FF2B5EF4-FFF2-40B4-BE49-F238E27FC236}">
                <a16:creationId xmlns:a16="http://schemas.microsoft.com/office/drawing/2014/main" id="{92FE3915-3B43-4E6B-9D07-C5ED36E8C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4776788"/>
            <a:ext cx="7307263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ight Arrow 13">
            <a:extLst>
              <a:ext uri="{FF2B5EF4-FFF2-40B4-BE49-F238E27FC236}">
                <a16:creationId xmlns:a16="http://schemas.microsoft.com/office/drawing/2014/main" id="{A1388099-9590-9EFD-9DFB-72B9A823F24C}"/>
              </a:ext>
            </a:extLst>
          </p:cNvPr>
          <p:cNvSpPr/>
          <p:nvPr/>
        </p:nvSpPr>
        <p:spPr>
          <a:xfrm>
            <a:off x="1917700" y="5251450"/>
            <a:ext cx="554038" cy="533400"/>
          </a:xfrm>
          <a:prstGeom prst="rightArrow">
            <a:avLst/>
          </a:prstGeom>
          <a:noFill/>
          <a:ln w="508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8" tIns="41029" rIns="82058" bIns="41029" anchor="ctr"/>
          <a:lstStyle/>
          <a:p>
            <a:pPr eaLnBrk="1" hangingPunct="1">
              <a:defRPr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E0C207-1CBD-2769-0098-7EE934FBAB12}"/>
              </a:ext>
            </a:extLst>
          </p:cNvPr>
          <p:cNvSpPr/>
          <p:nvPr/>
        </p:nvSpPr>
        <p:spPr>
          <a:xfrm>
            <a:off x="2749550" y="2490788"/>
            <a:ext cx="1108075" cy="1074737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8" tIns="41029" rIns="82058" bIns="41029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7FD0FFB-86EE-5061-9BEE-0F795B9E12C6}"/>
              </a:ext>
            </a:extLst>
          </p:cNvPr>
          <p:cNvSpPr/>
          <p:nvPr/>
        </p:nvSpPr>
        <p:spPr>
          <a:xfrm>
            <a:off x="2749550" y="3767138"/>
            <a:ext cx="1108075" cy="1076325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8" tIns="41029" rIns="82058" bIns="41029" anchor="ctr"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321CD8-1CC9-BDDB-B65C-CA18CC3996E7}"/>
              </a:ext>
            </a:extLst>
          </p:cNvPr>
          <p:cNvSpPr/>
          <p:nvPr/>
        </p:nvSpPr>
        <p:spPr>
          <a:xfrm>
            <a:off x="2749550" y="5045075"/>
            <a:ext cx="1108075" cy="107632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058" tIns="41029" rIns="82058" bIns="41029" anchor="ctr"/>
          <a:lstStyle/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F0C8FAD2-877D-8DAE-32D1-280D537D45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65125"/>
            <a:ext cx="8839200" cy="731838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Microvascular Image Classification</a:t>
            </a:r>
          </a:p>
        </p:txBody>
      </p:sp>
      <p:pic>
        <p:nvPicPr>
          <p:cNvPr id="21506" name="Picture 2" descr="I:\EIBS CellviZio\Jana Matlab files\Images ACA\001.tiff">
            <a:extLst>
              <a:ext uri="{FF2B5EF4-FFF2-40B4-BE49-F238E27FC236}">
                <a16:creationId xmlns:a16="http://schemas.microsoft.com/office/drawing/2014/main" id="{5B095118-E6D9-D11E-1BAB-D9D7C408D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87450"/>
            <a:ext cx="23764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4" descr="I:\EIBS CellviZio\Jana Matlab files\Images ACA\002.tiff">
            <a:extLst>
              <a:ext uri="{FF2B5EF4-FFF2-40B4-BE49-F238E27FC236}">
                <a16:creationId xmlns:a16="http://schemas.microsoft.com/office/drawing/2014/main" id="{900F2D92-2D5B-7E70-76E7-7E20F866D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23764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6" descr="I:\EIBS CellviZio\Jana Matlab files\Images ACA\003.tiff">
            <a:extLst>
              <a:ext uri="{FF2B5EF4-FFF2-40B4-BE49-F238E27FC236}">
                <a16:creationId xmlns:a16="http://schemas.microsoft.com/office/drawing/2014/main" id="{9D6C2152-978D-E4E5-FB3E-98B55E109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1187450"/>
            <a:ext cx="237807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7" descr="I:\EIBS CellviZio\Jana Matlab files\Images ACA\004.tiff">
            <a:extLst>
              <a:ext uri="{FF2B5EF4-FFF2-40B4-BE49-F238E27FC236}">
                <a16:creationId xmlns:a16="http://schemas.microsoft.com/office/drawing/2014/main" id="{1F58C2CF-C73F-F5CC-1AB1-FC6CC77D0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3657600"/>
            <a:ext cx="23764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8" descr="I:\EIBS CellviZio\Jana Matlab files\Images ACA\005.tiff">
            <a:extLst>
              <a:ext uri="{FF2B5EF4-FFF2-40B4-BE49-F238E27FC236}">
                <a16:creationId xmlns:a16="http://schemas.microsoft.com/office/drawing/2014/main" id="{6BB7F7FA-B42F-4629-A84D-35C0A845B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657600"/>
            <a:ext cx="237807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9" descr="I:\EIBS CellviZio\Jana Matlab files\Images ACA\006.tiff">
            <a:extLst>
              <a:ext uri="{FF2B5EF4-FFF2-40B4-BE49-F238E27FC236}">
                <a16:creationId xmlns:a16="http://schemas.microsoft.com/office/drawing/2014/main" id="{11FB4942-37DC-860A-C3DE-05A6302A4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4550" y="1187450"/>
            <a:ext cx="23764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2" name="TextBox 8">
            <a:extLst>
              <a:ext uri="{FF2B5EF4-FFF2-40B4-BE49-F238E27FC236}">
                <a16:creationId xmlns:a16="http://schemas.microsoft.com/office/drawing/2014/main" id="{1BA31DB4-5459-1407-0FC8-8FB658224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048375"/>
            <a:ext cx="7315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1933"/>
                </a:solidFill>
              </a:rPr>
              <a:t>Control Mucosa Images – Sarah Ruderman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7" descr="I:\EIBS CellviZio\Jana Matlab files\Images ACA\152.tiff">
            <a:extLst>
              <a:ext uri="{FF2B5EF4-FFF2-40B4-BE49-F238E27FC236}">
                <a16:creationId xmlns:a16="http://schemas.microsoft.com/office/drawing/2014/main" id="{3FFD4A1A-4B96-97A1-3291-FF98DC2F2B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3657600"/>
            <a:ext cx="237807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0" name="Picture 8" descr="I:\EIBS CellviZio\Jana Matlab files\Images ACA\136.tiff">
            <a:extLst>
              <a:ext uri="{FF2B5EF4-FFF2-40B4-BE49-F238E27FC236}">
                <a16:creationId xmlns:a16="http://schemas.microsoft.com/office/drawing/2014/main" id="{982DFA45-31A2-FBAE-0BD2-3FD82FF4B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138" y="3657600"/>
            <a:ext cx="237807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9" descr="I:\EIBS CellviZio\Jana Matlab files\Images ACA\129.tiff">
            <a:extLst>
              <a:ext uri="{FF2B5EF4-FFF2-40B4-BE49-F238E27FC236}">
                <a16:creationId xmlns:a16="http://schemas.microsoft.com/office/drawing/2014/main" id="{FF58A896-7183-5AAE-19D1-737F3DC7C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657600"/>
            <a:ext cx="23764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10" descr="I:\EIBS CellviZio\Jana Matlab files\Images ACA\116.tiff">
            <a:extLst>
              <a:ext uri="{FF2B5EF4-FFF2-40B4-BE49-F238E27FC236}">
                <a16:creationId xmlns:a16="http://schemas.microsoft.com/office/drawing/2014/main" id="{6C71F61F-23DF-B9ED-8D6D-4EE8F20C0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1525" y="1189038"/>
            <a:ext cx="2378075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1" descr="I:\EIBS CellviZio\Jana Matlab files\Images ACA\110.tiff">
            <a:extLst>
              <a:ext uri="{FF2B5EF4-FFF2-40B4-BE49-F238E27FC236}">
                <a16:creationId xmlns:a16="http://schemas.microsoft.com/office/drawing/2014/main" id="{17DABD47-9951-E8F1-0CDB-5F745933D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1189038"/>
            <a:ext cx="23764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2" descr="I:\EIBS CellviZio\Jana Matlab files\Images ACA\105.tiff">
            <a:extLst>
              <a:ext uri="{FF2B5EF4-FFF2-40B4-BE49-F238E27FC236}">
                <a16:creationId xmlns:a16="http://schemas.microsoft.com/office/drawing/2014/main" id="{09253CAB-E4BC-0297-F0BA-37CF6CE6B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89038"/>
            <a:ext cx="237648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itle 1">
            <a:extLst>
              <a:ext uri="{FF2B5EF4-FFF2-40B4-BE49-F238E27FC236}">
                <a16:creationId xmlns:a16="http://schemas.microsoft.com/office/drawing/2014/main" id="{15EA972D-5602-B216-1E63-B00C7D9A7A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65125"/>
            <a:ext cx="8839200" cy="731838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Microvascular Image Classification</a:t>
            </a:r>
          </a:p>
        </p:txBody>
      </p:sp>
      <p:sp>
        <p:nvSpPr>
          <p:cNvPr id="22536" name="TextBox 8">
            <a:extLst>
              <a:ext uri="{FF2B5EF4-FFF2-40B4-BE49-F238E27FC236}">
                <a16:creationId xmlns:a16="http://schemas.microsoft.com/office/drawing/2014/main" id="{3030B81C-2F91-1903-73B6-5AE2D85B5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6038850"/>
            <a:ext cx="7315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1933"/>
                </a:solidFill>
              </a:rPr>
              <a:t>Tumor Vasculature Images – Sarah Ruderman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3" descr="woman_g.tiff">
            <a:extLst>
              <a:ext uri="{FF2B5EF4-FFF2-40B4-BE49-F238E27FC236}">
                <a16:creationId xmlns:a16="http://schemas.microsoft.com/office/drawing/2014/main" id="{B1F9586C-676C-AC79-FC20-B535EFA50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63675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itle 4">
            <a:extLst>
              <a:ext uri="{FF2B5EF4-FFF2-40B4-BE49-F238E27FC236}">
                <a16:creationId xmlns:a16="http://schemas.microsoft.com/office/drawing/2014/main" id="{6AB7B270-61E5-9E87-16D9-141FE8B1C8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9700" y="365125"/>
            <a:ext cx="8874125" cy="731838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Structurally Lossless Compression</a:t>
            </a:r>
          </a:p>
        </p:txBody>
      </p:sp>
      <p:pic>
        <p:nvPicPr>
          <p:cNvPr id="23555" name="Picture 3" descr="C:\Users\Jana\Documents\Interviews\Futurewei\womanMTC.tiff">
            <a:extLst>
              <a:ext uri="{FF2B5EF4-FFF2-40B4-BE49-F238E27FC236}">
                <a16:creationId xmlns:a16="http://schemas.microsoft.com/office/drawing/2014/main" id="{5C55CB26-7162-F8B2-400F-784E0BD0A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63675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6" name="TextBox 9">
            <a:extLst>
              <a:ext uri="{FF2B5EF4-FFF2-40B4-BE49-F238E27FC236}">
                <a16:creationId xmlns:a16="http://schemas.microsoft.com/office/drawing/2014/main" id="{D661A88A-EA44-A943-7793-A321C4B48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488" y="5619750"/>
            <a:ext cx="1068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Original</a:t>
            </a:r>
          </a:p>
        </p:txBody>
      </p:sp>
      <p:sp>
        <p:nvSpPr>
          <p:cNvPr id="23557" name="TextBox 10">
            <a:extLst>
              <a:ext uri="{FF2B5EF4-FFF2-40B4-BE49-F238E27FC236}">
                <a16:creationId xmlns:a16="http://schemas.microsoft.com/office/drawing/2014/main" id="{51800A48-4B55-D601-EF42-963453F5F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488" y="5619750"/>
            <a:ext cx="4116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Matched-Texture Coding, 0.34 bpp</a:t>
            </a:r>
          </a:p>
        </p:txBody>
      </p:sp>
      <p:sp>
        <p:nvSpPr>
          <p:cNvPr id="23558" name="TextBox 9">
            <a:extLst>
              <a:ext uri="{FF2B5EF4-FFF2-40B4-BE49-F238E27FC236}">
                <a16:creationId xmlns:a16="http://schemas.microsoft.com/office/drawing/2014/main" id="{0E588EAD-4815-443D-6204-2D1DFE0CA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321425"/>
            <a:ext cx="3922712" cy="307975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Jin, Zhai, Pappas, Neuhoff, ICIP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12</a:t>
            </a:r>
            <a:endParaRPr lang="en-US" alt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4">
            <a:extLst>
              <a:ext uri="{FF2B5EF4-FFF2-40B4-BE49-F238E27FC236}">
                <a16:creationId xmlns:a16="http://schemas.microsoft.com/office/drawing/2014/main" id="{85A8C3BA-83DB-ED3D-6E61-7D72737357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000" y="365125"/>
            <a:ext cx="8915400" cy="731838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Structurally Lossless Compression</a:t>
            </a:r>
          </a:p>
        </p:txBody>
      </p:sp>
      <p:pic>
        <p:nvPicPr>
          <p:cNvPr id="24578" name="Picture 2" descr="C:\Users\Jana\Documents\Interviews\Futurewei\womanJPEG.tiff">
            <a:extLst>
              <a:ext uri="{FF2B5EF4-FFF2-40B4-BE49-F238E27FC236}">
                <a16:creationId xmlns:a16="http://schemas.microsoft.com/office/drawing/2014/main" id="{CD05800D-3268-23F6-1DB4-3B5154EBB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63675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 descr="C:\Users\Jana\Documents\Interviews\Futurewei\womanMTC.tiff">
            <a:extLst>
              <a:ext uri="{FF2B5EF4-FFF2-40B4-BE49-F238E27FC236}">
                <a16:creationId xmlns:a16="http://schemas.microsoft.com/office/drawing/2014/main" id="{85C1E460-FA55-AD65-43F7-51DA579F8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463675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8">
            <a:extLst>
              <a:ext uri="{FF2B5EF4-FFF2-40B4-BE49-F238E27FC236}">
                <a16:creationId xmlns:a16="http://schemas.microsoft.com/office/drawing/2014/main" id="{AB25531D-B42B-5497-2A49-E2B023AC6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5619750"/>
            <a:ext cx="1992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0000"/>
                </a:solidFill>
              </a:rPr>
              <a:t>JPEG, 0.34 </a:t>
            </a:r>
            <a:r>
              <a:rPr lang="en-US" altLang="en-US" sz="2000" dirty="0" err="1">
                <a:solidFill>
                  <a:srgbClr val="000000"/>
                </a:solidFill>
              </a:rPr>
              <a:t>bpp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  <p:sp>
        <p:nvSpPr>
          <p:cNvPr id="24581" name="TextBox 9">
            <a:extLst>
              <a:ext uri="{FF2B5EF4-FFF2-40B4-BE49-F238E27FC236}">
                <a16:creationId xmlns:a16="http://schemas.microsoft.com/office/drawing/2014/main" id="{9693A437-B44C-5D36-A495-8214F7C5E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9488" y="5619750"/>
            <a:ext cx="41163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00000"/>
                </a:solidFill>
              </a:rPr>
              <a:t>Matched-Texture Coding, 0.34 bpp</a:t>
            </a:r>
          </a:p>
        </p:txBody>
      </p:sp>
      <p:sp>
        <p:nvSpPr>
          <p:cNvPr id="24582" name="TextBox 9">
            <a:extLst>
              <a:ext uri="{FF2B5EF4-FFF2-40B4-BE49-F238E27FC236}">
                <a16:creationId xmlns:a16="http://schemas.microsoft.com/office/drawing/2014/main" id="{EFCFE8B4-BB0D-5939-5709-8D2E48FA3E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6321425"/>
            <a:ext cx="3922712" cy="307975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Jin, Zhai, Pappas, Neuhoff, ICIP</a:t>
            </a:r>
            <a:r>
              <a:rPr lang="ja-JP" altLang="en-US" sz="1400">
                <a:solidFill>
                  <a:srgbClr val="000000"/>
                </a:solidFill>
              </a:rPr>
              <a:t>’</a:t>
            </a:r>
            <a:r>
              <a:rPr lang="en-US" altLang="ja-JP" sz="1400">
                <a:solidFill>
                  <a:srgbClr val="000000"/>
                </a:solidFill>
              </a:rPr>
              <a:t>12</a:t>
            </a:r>
            <a:endParaRPr lang="en-US" alt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AFFD4585-10B4-55EA-E7CD-B1C6176A57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0" y="365125"/>
            <a:ext cx="8153400" cy="914400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Visual Equivalence in Graphics</a:t>
            </a:r>
          </a:p>
        </p:txBody>
      </p:sp>
      <p:pic>
        <p:nvPicPr>
          <p:cNvPr id="25602" name="Picture 4" descr="ferwerda_im1.tiff">
            <a:extLst>
              <a:ext uri="{FF2B5EF4-FFF2-40B4-BE49-F238E27FC236}">
                <a16:creationId xmlns:a16="http://schemas.microsoft.com/office/drawing/2014/main" id="{8C554118-6F01-843B-C6CC-AFEAC44BF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92238"/>
            <a:ext cx="3894138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5" descr="ferwerda_im2.tiff">
            <a:extLst>
              <a:ext uri="{FF2B5EF4-FFF2-40B4-BE49-F238E27FC236}">
                <a16:creationId xmlns:a16="http://schemas.microsoft.com/office/drawing/2014/main" id="{509378EC-EDD2-7ECD-10A3-2B64F411A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1392238"/>
            <a:ext cx="3894137" cy="292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6">
            <a:extLst>
              <a:ext uri="{FF2B5EF4-FFF2-40B4-BE49-F238E27FC236}">
                <a16:creationId xmlns:a16="http://schemas.microsoft.com/office/drawing/2014/main" id="{BBAAD902-1CBB-E1F2-BDBA-B68DBE178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5675313"/>
            <a:ext cx="6858000" cy="954087"/>
          </a:xfrm>
          <a:prstGeom prst="rect">
            <a:avLst/>
          </a:prstGeom>
          <a:solidFill>
            <a:srgbClr val="66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Ramanarayanan, Ferwerda, Walter, Bala, “Visual Equivalence: Towards a New Standard for Image Fidelity,” ACM Tr. Graphics’07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Ferwerda, Ramanarayanan, Walter, Bala, “Visual Equivalence: Object Baased Approach to Image Quality,” Color Imaging Conf.’08</a:t>
            </a:r>
          </a:p>
        </p:txBody>
      </p:sp>
      <p:sp>
        <p:nvSpPr>
          <p:cNvPr id="25605" name="TextBox 7">
            <a:extLst>
              <a:ext uri="{FF2B5EF4-FFF2-40B4-BE49-F238E27FC236}">
                <a16:creationId xmlns:a16="http://schemas.microsoft.com/office/drawing/2014/main" id="{F455AC02-1804-5E40-5D62-977710E23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318000"/>
            <a:ext cx="373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Path-traced</a:t>
            </a:r>
          </a:p>
        </p:txBody>
      </p:sp>
      <p:sp>
        <p:nvSpPr>
          <p:cNvPr id="25606" name="TextBox 8">
            <a:extLst>
              <a:ext uri="{FF2B5EF4-FFF2-40B4-BE49-F238E27FC236}">
                <a16:creationId xmlns:a16="http://schemas.microsoft.com/office/drawing/2014/main" id="{FDF993AA-4F11-B2F1-9885-E8C861A2B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4318000"/>
            <a:ext cx="3733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Environment-mapped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E317407-59D6-139F-CDC6-84D7DAB799D9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4876800"/>
            <a:ext cx="8001000" cy="5334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en-US" altLang="en-US" sz="2400" kern="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Visibly different, similar in (high) quality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>
            <a:extLst>
              <a:ext uri="{FF2B5EF4-FFF2-40B4-BE49-F238E27FC236}">
                <a16:creationId xmlns:a16="http://schemas.microsoft.com/office/drawing/2014/main" id="{3FC7A8C8-B346-2F50-C042-55CA9E2501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Similarity</a:t>
            </a:r>
          </a:p>
        </p:txBody>
      </p:sp>
      <p:pic>
        <p:nvPicPr>
          <p:cNvPr id="26626" name="Picture 4" descr="C:\Users\Jana\Documents\My Research\Texture\Corbis 128 gray\AABY0066_1_d_g.tiff">
            <a:extLst>
              <a:ext uri="{FF2B5EF4-FFF2-40B4-BE49-F238E27FC236}">
                <a16:creationId xmlns:a16="http://schemas.microsoft.com/office/drawing/2014/main" id="{8F593778-587E-B1E4-5AB8-D79702300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2119313"/>
            <a:ext cx="162877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Picture 2" descr="C:\Users\Jana\Documents\My Research\Texture\Corbis 128 Big Experiment Gray Renum\0902.tiff">
            <a:extLst>
              <a:ext uri="{FF2B5EF4-FFF2-40B4-BE49-F238E27FC236}">
                <a16:creationId xmlns:a16="http://schemas.microsoft.com/office/drawing/2014/main" id="{60247FE0-5DB9-1E7D-D007-ADD7E6EF8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5" y="3948113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 descr="C:\Users\Jana\Documents\My Research\Texture\Corbis 128 Big Experiment Gray Renum\0282.tiff">
            <a:extLst>
              <a:ext uri="{FF2B5EF4-FFF2-40B4-BE49-F238E27FC236}">
                <a16:creationId xmlns:a16="http://schemas.microsoft.com/office/drawing/2014/main" id="{D1188456-7557-23D0-9570-241370377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3948113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5" descr="C:\Users\Jana\Documents\My Research\Texture\Corbis 128 Big Experiment Gray Renum\0945.tiff">
            <a:extLst>
              <a:ext uri="{FF2B5EF4-FFF2-40B4-BE49-F238E27FC236}">
                <a16:creationId xmlns:a16="http://schemas.microsoft.com/office/drawing/2014/main" id="{F565C7B1-9FB2-6E77-6A1D-586825B773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2120900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4" descr="C:\Users\Jana\Documents\My Research\Texture\Corbis 128 gray\AABY0066_1_d_g.tiff">
            <a:extLst>
              <a:ext uri="{FF2B5EF4-FFF2-40B4-BE49-F238E27FC236}">
                <a16:creationId xmlns:a16="http://schemas.microsoft.com/office/drawing/2014/main" id="{B40C36C5-1879-E666-7291-FBF0F7108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2119313"/>
            <a:ext cx="1627188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2" descr="C:\Users\Jana\Documents\My Research\Texture\Corbis 128 Big Experiment Gray Renum\0944.tiff">
            <a:extLst>
              <a:ext uri="{FF2B5EF4-FFF2-40B4-BE49-F238E27FC236}">
                <a16:creationId xmlns:a16="http://schemas.microsoft.com/office/drawing/2014/main" id="{D28E6796-0279-6619-483C-4E8360D0F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3948113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05FB78-E508-84D4-241B-BEE6DE27CC3A}"/>
              </a:ext>
            </a:extLst>
          </p:cNvPr>
          <p:cNvSpPr txBox="1"/>
          <p:nvPr/>
        </p:nvSpPr>
        <p:spPr>
          <a:xfrm>
            <a:off x="1601788" y="1655763"/>
            <a:ext cx="14001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11.3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F5A24D1-A325-1BE5-A7D0-523EB280A811}"/>
              </a:ext>
            </a:extLst>
          </p:cNvPr>
          <p:cNvSpPr txBox="1"/>
          <p:nvPr/>
        </p:nvSpPr>
        <p:spPr>
          <a:xfrm>
            <a:off x="3878263" y="1657350"/>
            <a:ext cx="14001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9.0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E6D04B4-9CF5-F522-20C0-608F6CDF900E}"/>
              </a:ext>
            </a:extLst>
          </p:cNvPr>
          <p:cNvSpPr txBox="1"/>
          <p:nvPr/>
        </p:nvSpPr>
        <p:spPr>
          <a:xfrm>
            <a:off x="6157913" y="1657350"/>
            <a:ext cx="14017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8.2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AC7A53-1271-F92F-78B6-DD128ABAE8B8}"/>
              </a:ext>
            </a:extLst>
          </p:cNvPr>
          <p:cNvSpPr txBox="1"/>
          <p:nvPr/>
        </p:nvSpPr>
        <p:spPr>
          <a:xfrm>
            <a:off x="1601788" y="5556250"/>
            <a:ext cx="14001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1C2601C-7269-0F7E-4495-73408AE299E1}"/>
              </a:ext>
            </a:extLst>
          </p:cNvPr>
          <p:cNvSpPr txBox="1"/>
          <p:nvPr/>
        </p:nvSpPr>
        <p:spPr>
          <a:xfrm>
            <a:off x="3870325" y="5556250"/>
            <a:ext cx="14001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9C4C2CF-7271-A90A-9BE8-5A7A2CF366AD}"/>
              </a:ext>
            </a:extLst>
          </p:cNvPr>
          <p:cNvSpPr txBox="1"/>
          <p:nvPr/>
        </p:nvSpPr>
        <p:spPr>
          <a:xfrm>
            <a:off x="6157913" y="5556250"/>
            <a:ext cx="14017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10</a:t>
            </a:r>
          </a:p>
        </p:txBody>
      </p:sp>
      <p:cxnSp>
        <p:nvCxnSpPr>
          <p:cNvPr id="26638" name="Straight Arrow Connector 27">
            <a:extLst>
              <a:ext uri="{FF2B5EF4-FFF2-40B4-BE49-F238E27FC236}">
                <a16:creationId xmlns:a16="http://schemas.microsoft.com/office/drawing/2014/main" id="{7E11E197-8526-0115-FA2F-208ACAF2E7A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543425" y="-690562"/>
            <a:ext cx="1588" cy="4513262"/>
          </a:xfrm>
          <a:prstGeom prst="straightConnector1">
            <a:avLst/>
          </a:prstGeom>
          <a:noFill/>
          <a:ln w="50800">
            <a:solidFill>
              <a:srgbClr val="FF0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39" name="Straight Arrow Connector 29">
            <a:extLst>
              <a:ext uri="{FF2B5EF4-FFF2-40B4-BE49-F238E27FC236}">
                <a16:creationId xmlns:a16="http://schemas.microsoft.com/office/drawing/2014/main" id="{B9FD6095-978F-A3F7-CC1F-B1E145A20D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44738" y="6145213"/>
            <a:ext cx="4538662" cy="1587"/>
          </a:xfrm>
          <a:prstGeom prst="straightConnector1">
            <a:avLst/>
          </a:prstGeom>
          <a:noFill/>
          <a:ln w="50800">
            <a:solidFill>
              <a:srgbClr val="008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3FAD00CA-961A-24AD-6C25-99CC6F9DDE7A}"/>
              </a:ext>
            </a:extLst>
          </p:cNvPr>
          <p:cNvSpPr txBox="1"/>
          <p:nvPr/>
        </p:nvSpPr>
        <p:spPr>
          <a:xfrm>
            <a:off x="3957638" y="1100138"/>
            <a:ext cx="12065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PSNR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3FFAEAE-EF09-4F8E-2F8B-7EF5A6C03EBA}"/>
              </a:ext>
            </a:extLst>
          </p:cNvPr>
          <p:cNvSpPr txBox="1"/>
          <p:nvPr/>
        </p:nvSpPr>
        <p:spPr>
          <a:xfrm>
            <a:off x="3595688" y="6167438"/>
            <a:ext cx="1976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Subjective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649" name="Straight Arrow Connector 29">
            <a:extLst>
              <a:ext uri="{FF2B5EF4-FFF2-40B4-BE49-F238E27FC236}">
                <a16:creationId xmlns:a16="http://schemas.microsoft.com/office/drawing/2014/main" id="{109B12CA-D234-FB0A-9122-FC3305A69D2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32038" y="1573213"/>
            <a:ext cx="4538662" cy="1587"/>
          </a:xfrm>
          <a:prstGeom prst="straightConnector1">
            <a:avLst/>
          </a:prstGeom>
          <a:noFill/>
          <a:ln w="50800">
            <a:solidFill>
              <a:srgbClr val="008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50" name="Title 1">
            <a:extLst>
              <a:ext uri="{FF2B5EF4-FFF2-40B4-BE49-F238E27FC236}">
                <a16:creationId xmlns:a16="http://schemas.microsoft.com/office/drawing/2014/main" id="{C4618DCE-8856-67F4-710D-D5560D773E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338" y="365125"/>
            <a:ext cx="8831262" cy="731838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Similarity</a:t>
            </a:r>
          </a:p>
        </p:txBody>
      </p:sp>
      <p:pic>
        <p:nvPicPr>
          <p:cNvPr id="27651" name="Picture 4" descr="C:\Users\Jana\Documents\My Research\Texture\Corbis 128 gray\AABY0066_1_d_g.tiff">
            <a:extLst>
              <a:ext uri="{FF2B5EF4-FFF2-40B4-BE49-F238E27FC236}">
                <a16:creationId xmlns:a16="http://schemas.microsoft.com/office/drawing/2014/main" id="{AE31CC26-17F4-7E5B-FB61-1C4566B46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2119313"/>
            <a:ext cx="162877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2" descr="C:\Users\Jana\Documents\My Research\Texture\Corbis 128 Big Experiment Gray Renum\0902.tiff">
            <a:extLst>
              <a:ext uri="{FF2B5EF4-FFF2-40B4-BE49-F238E27FC236}">
                <a16:creationId xmlns:a16="http://schemas.microsoft.com/office/drawing/2014/main" id="{9CD694E5-B3C5-ADC7-4765-3E7F173EC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25" y="3948113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4" descr="C:\Users\Jana\Documents\My Research\Texture\Corbis 128 Big Experiment Gray Renum\0282.tiff">
            <a:extLst>
              <a:ext uri="{FF2B5EF4-FFF2-40B4-BE49-F238E27FC236}">
                <a16:creationId xmlns:a16="http://schemas.microsoft.com/office/drawing/2014/main" id="{9EF77F13-8DF9-500C-6A47-C81E44BF3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3948113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5" descr="C:\Users\Jana\Documents\My Research\Texture\Corbis 128 Big Experiment Gray Renum\0945.tiff">
            <a:extLst>
              <a:ext uri="{FF2B5EF4-FFF2-40B4-BE49-F238E27FC236}">
                <a16:creationId xmlns:a16="http://schemas.microsoft.com/office/drawing/2014/main" id="{C158A420-1CE6-0702-2079-308DB17B7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75" y="2120900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Picture 4" descr="C:\Users\Jana\Documents\My Research\Texture\Corbis 128 gray\AABY0066_1_d_g.tiff">
            <a:extLst>
              <a:ext uri="{FF2B5EF4-FFF2-40B4-BE49-F238E27FC236}">
                <a16:creationId xmlns:a16="http://schemas.microsoft.com/office/drawing/2014/main" id="{4A722F78-831F-2DCD-E797-EB65A1B81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2119313"/>
            <a:ext cx="1627188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2" descr="C:\Users\Jana\Documents\My Research\Texture\Corbis 128 Big Experiment Gray Renum\0944.tiff">
            <a:extLst>
              <a:ext uri="{FF2B5EF4-FFF2-40B4-BE49-F238E27FC236}">
                <a16:creationId xmlns:a16="http://schemas.microsoft.com/office/drawing/2014/main" id="{2A712A84-C379-30F5-5C42-053363F67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3948113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51688CA-91F4-8837-CD76-C34687BFF7FD}"/>
              </a:ext>
            </a:extLst>
          </p:cNvPr>
          <p:cNvSpPr txBox="1"/>
          <p:nvPr/>
        </p:nvSpPr>
        <p:spPr>
          <a:xfrm>
            <a:off x="1601788" y="1655763"/>
            <a:ext cx="14001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0.83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D1F15B-94E9-B209-A902-B04AAD2A8511}"/>
              </a:ext>
            </a:extLst>
          </p:cNvPr>
          <p:cNvSpPr txBox="1"/>
          <p:nvPr/>
        </p:nvSpPr>
        <p:spPr>
          <a:xfrm>
            <a:off x="3878263" y="1657350"/>
            <a:ext cx="14001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0.96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B899D5-46EF-20EC-04D4-196BFAEE4B2D}"/>
              </a:ext>
            </a:extLst>
          </p:cNvPr>
          <p:cNvSpPr txBox="1"/>
          <p:nvPr/>
        </p:nvSpPr>
        <p:spPr>
          <a:xfrm>
            <a:off x="6157913" y="1657350"/>
            <a:ext cx="14017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0.98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5F009E-6799-6D24-73BA-E4D7FC2ACC11}"/>
              </a:ext>
            </a:extLst>
          </p:cNvPr>
          <p:cNvSpPr txBox="1"/>
          <p:nvPr/>
        </p:nvSpPr>
        <p:spPr>
          <a:xfrm>
            <a:off x="1601788" y="5556250"/>
            <a:ext cx="14001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4BBFA86-0FAB-A601-CE6D-4B108AD1D3BF}"/>
              </a:ext>
            </a:extLst>
          </p:cNvPr>
          <p:cNvSpPr txBox="1"/>
          <p:nvPr/>
        </p:nvSpPr>
        <p:spPr>
          <a:xfrm>
            <a:off x="3870325" y="5556250"/>
            <a:ext cx="14001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9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B1CFE-35FA-8C8D-3A36-4CD5BCBE1B0B}"/>
              </a:ext>
            </a:extLst>
          </p:cNvPr>
          <p:cNvSpPr txBox="1"/>
          <p:nvPr/>
        </p:nvSpPr>
        <p:spPr>
          <a:xfrm>
            <a:off x="6157913" y="5556250"/>
            <a:ext cx="1401762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10</a:t>
            </a:r>
          </a:p>
        </p:txBody>
      </p:sp>
      <p:cxnSp>
        <p:nvCxnSpPr>
          <p:cNvPr id="27663" name="Straight Arrow Connector 29">
            <a:extLst>
              <a:ext uri="{FF2B5EF4-FFF2-40B4-BE49-F238E27FC236}">
                <a16:creationId xmlns:a16="http://schemas.microsoft.com/office/drawing/2014/main" id="{85678529-DDD5-3048-E9C5-1818B96F8DC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44738" y="6145213"/>
            <a:ext cx="4538662" cy="1587"/>
          </a:xfrm>
          <a:prstGeom prst="straightConnector1">
            <a:avLst/>
          </a:prstGeom>
          <a:noFill/>
          <a:ln w="50800">
            <a:solidFill>
              <a:srgbClr val="008000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8C6DC5A-53FF-200D-107C-3912BF21E3B9}"/>
              </a:ext>
            </a:extLst>
          </p:cNvPr>
          <p:cNvSpPr txBox="1"/>
          <p:nvPr/>
        </p:nvSpPr>
        <p:spPr>
          <a:xfrm>
            <a:off x="3251200" y="1100138"/>
            <a:ext cx="267017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STSIM-2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0917EE-2B11-1B60-8169-2230C83D7CDB}"/>
              </a:ext>
            </a:extLst>
          </p:cNvPr>
          <p:cNvSpPr txBox="1"/>
          <p:nvPr/>
        </p:nvSpPr>
        <p:spPr>
          <a:xfrm>
            <a:off x="3595688" y="6167438"/>
            <a:ext cx="197643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 pitchFamily="2" charset="0"/>
                <a:ea typeface="+mn-ea"/>
              </a:rPr>
              <a:t>Subjective</a:t>
            </a:r>
          </a:p>
        </p:txBody>
      </p:sp>
      <p:sp>
        <p:nvSpPr>
          <p:cNvPr id="27666" name="Slide Number Placeholder 1">
            <a:extLst>
              <a:ext uri="{FF2B5EF4-FFF2-40B4-BE49-F238E27FC236}">
                <a16:creationId xmlns:a16="http://schemas.microsoft.com/office/drawing/2014/main" id="{A5499CC5-E540-060A-6091-2B2779CD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81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DDA09005-4AE3-B140-9A85-426FB1AF21BD}" type="slidenum">
              <a:rPr lang="en-US" altLang="en-US" sz="1000" smtClean="0">
                <a:solidFill>
                  <a:srgbClr val="000000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292468E2-3591-ADE0-C072-F8442CAC9A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Similarity – PSNR?</a:t>
            </a:r>
          </a:p>
        </p:txBody>
      </p:sp>
      <p:grpSp>
        <p:nvGrpSpPr>
          <p:cNvPr id="28674" name="Group 8">
            <a:extLst>
              <a:ext uri="{FF2B5EF4-FFF2-40B4-BE49-F238E27FC236}">
                <a16:creationId xmlns:a16="http://schemas.microsoft.com/office/drawing/2014/main" id="{A2304B5A-87D0-71EF-C4F5-768AB1CAE5B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63675"/>
            <a:ext cx="1828800" cy="4241800"/>
            <a:chOff x="4572000" y="1853625"/>
            <a:chExt cx="1828800" cy="4242375"/>
          </a:xfrm>
        </p:grpSpPr>
        <p:sp>
          <p:nvSpPr>
            <p:cNvPr id="28690" name="TextBox 19">
              <a:extLst>
                <a:ext uri="{FF2B5EF4-FFF2-40B4-BE49-F238E27FC236}">
                  <a16:creationId xmlns:a16="http://schemas.microsoft.com/office/drawing/2014/main" id="{31007F49-CDE5-9212-444A-C5637C61AB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9200" y="1853625"/>
              <a:ext cx="612668" cy="461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8.2</a:t>
              </a:r>
            </a:p>
          </p:txBody>
        </p:sp>
        <p:grpSp>
          <p:nvGrpSpPr>
            <p:cNvPr id="28691" name="Group 6">
              <a:extLst>
                <a:ext uri="{FF2B5EF4-FFF2-40B4-BE49-F238E27FC236}">
                  <a16:creationId xmlns:a16="http://schemas.microsoft.com/office/drawing/2014/main" id="{07128F45-33C0-B7A5-4954-8E4B4D3116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2000" y="2438400"/>
              <a:ext cx="1828800" cy="3657600"/>
              <a:chOff x="4572000" y="2438400"/>
              <a:chExt cx="1828800" cy="3657600"/>
            </a:xfrm>
          </p:grpSpPr>
          <p:pic>
            <p:nvPicPr>
              <p:cNvPr id="28692" name="Picture 4" descr="C:\Users\Jana\Documents\My Research\Texture\Corbis 128 gray\AABY0066_1_d_g.tiff">
                <a:extLst>
                  <a:ext uri="{FF2B5EF4-FFF2-40B4-BE49-F238E27FC236}">
                    <a16:creationId xmlns:a16="http://schemas.microsoft.com/office/drawing/2014/main" id="{E6C10C6D-7CFB-0F53-31F1-D303A1009E3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6968" y="4343400"/>
                <a:ext cx="1627632" cy="1627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693" name="Picture 2" descr="C:\Users\Jana\Documents\My Research\Texture\Corbis 128 Big Experiment Gray Renum\0944.tiff">
                <a:extLst>
                  <a:ext uri="{FF2B5EF4-FFF2-40B4-BE49-F238E27FC236}">
                    <a16:creationId xmlns:a16="http://schemas.microsoft.com/office/drawing/2014/main" id="{33C79188-B22A-77A5-6C21-4CCA33070F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3600" y="2565400"/>
                <a:ext cx="1625600" cy="1625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ACE0F45-C7B1-33DE-675E-3735B935CA1A}"/>
                  </a:ext>
                </a:extLst>
              </p:cNvPr>
              <p:cNvSpPr/>
              <p:nvPr/>
            </p:nvSpPr>
            <p:spPr>
              <a:xfrm>
                <a:off x="4572000" y="2437904"/>
                <a:ext cx="1828800" cy="3658096"/>
              </a:xfrm>
              <a:prstGeom prst="rect">
                <a:avLst/>
              </a:prstGeom>
              <a:noFill/>
              <a:ln w="635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defRPr/>
                </a:pPr>
                <a:endParaRPr lang="en-US">
                  <a:latin typeface="Helvetica" pitchFamily="2" charset="0"/>
                </a:endParaRPr>
              </a:p>
            </p:txBody>
          </p:sp>
        </p:grpSp>
      </p:grpSp>
      <p:grpSp>
        <p:nvGrpSpPr>
          <p:cNvPr id="28675" name="Group 30">
            <a:extLst>
              <a:ext uri="{FF2B5EF4-FFF2-40B4-BE49-F238E27FC236}">
                <a16:creationId xmlns:a16="http://schemas.microsoft.com/office/drawing/2014/main" id="{B2023F68-5B01-33F3-A572-DAA0B6AF6782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463675"/>
            <a:ext cx="1828800" cy="4241800"/>
            <a:chOff x="609600" y="1853624"/>
            <a:chExt cx="1828800" cy="4242376"/>
          </a:xfrm>
        </p:grpSpPr>
        <p:sp>
          <p:nvSpPr>
            <p:cNvPr id="28686" name="TextBox 12">
              <a:extLst>
                <a:ext uri="{FF2B5EF4-FFF2-40B4-BE49-F238E27FC236}">
                  <a16:creationId xmlns:a16="http://schemas.microsoft.com/office/drawing/2014/main" id="{BBECFEB0-6368-5B9F-C9C5-3F019E26AC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6800" y="1853624"/>
              <a:ext cx="784189" cy="461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17.4</a:t>
              </a:r>
            </a:p>
          </p:txBody>
        </p:sp>
        <p:pic>
          <p:nvPicPr>
            <p:cNvPr id="28687" name="Picture 4" descr="C:\Users\Jana\Documents\MATLAB\Texture distortion experiment\Textures for Distortion\185.tiff">
              <a:extLst>
                <a:ext uri="{FF2B5EF4-FFF2-40B4-BE49-F238E27FC236}">
                  <a16:creationId xmlns:a16="http://schemas.microsoft.com/office/drawing/2014/main" id="{5A189F08-F24C-4E17-0FB7-C0CA835BC4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00" y="2565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8" name="Picture 5" descr="C:\Users\Jana\Documents\MATLAB\Texture distortion experiment\Textures for Distortion\185_warp1.tiff">
              <a:extLst>
                <a:ext uri="{FF2B5EF4-FFF2-40B4-BE49-F238E27FC236}">
                  <a16:creationId xmlns:a16="http://schemas.microsoft.com/office/drawing/2014/main" id="{9E9643DE-1F34-563F-500E-5F8A52A5DB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00" y="4343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74FDFD9-531A-1847-0CD7-8406DAB7AE51}"/>
                </a:ext>
              </a:extLst>
            </p:cNvPr>
            <p:cNvSpPr/>
            <p:nvPr/>
          </p:nvSpPr>
          <p:spPr>
            <a:xfrm>
              <a:off x="609600" y="2437903"/>
              <a:ext cx="1828800" cy="3658097"/>
            </a:xfrm>
            <a:prstGeom prst="rect">
              <a:avLst/>
            </a:prstGeom>
            <a:noFill/>
            <a:ln w="635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28676" name="Group 31">
            <a:extLst>
              <a:ext uri="{FF2B5EF4-FFF2-40B4-BE49-F238E27FC236}">
                <a16:creationId xmlns:a16="http://schemas.microsoft.com/office/drawing/2014/main" id="{AF06ACAF-BCFE-1E3D-5307-2785980803E8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463675"/>
            <a:ext cx="1828800" cy="4267200"/>
            <a:chOff x="2590800" y="1828800"/>
            <a:chExt cx="1828800" cy="4267200"/>
          </a:xfrm>
        </p:grpSpPr>
        <p:pic>
          <p:nvPicPr>
            <p:cNvPr id="28682" name="Picture 2" descr="C:\Users\Jana\Documents\MATLAB\Texture distortion experiment\Textures for Distortion\016.tiff">
              <a:extLst>
                <a:ext uri="{FF2B5EF4-FFF2-40B4-BE49-F238E27FC236}">
                  <a16:creationId xmlns:a16="http://schemas.microsoft.com/office/drawing/2014/main" id="{1343DCC8-7FA3-24CD-11A4-648F53795D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7800" y="2565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3" name="Picture 3" descr="C:\Users\Jana\Documents\MATLAB\Texture distortion experiment\Textures for Distortion\016_warp3.tiff">
              <a:extLst>
                <a:ext uri="{FF2B5EF4-FFF2-40B4-BE49-F238E27FC236}">
                  <a16:creationId xmlns:a16="http://schemas.microsoft.com/office/drawing/2014/main" id="{42ADD94E-D3F0-F122-DEC6-F8DC9FEFE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7800" y="4343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5A24A1E-4875-65F2-9AF2-F0CC2B348552}"/>
                </a:ext>
              </a:extLst>
            </p:cNvPr>
            <p:cNvSpPr/>
            <p:nvPr/>
          </p:nvSpPr>
          <p:spPr>
            <a:xfrm>
              <a:off x="2590800" y="2438400"/>
              <a:ext cx="1828800" cy="3657600"/>
            </a:xfrm>
            <a:prstGeom prst="rect">
              <a:avLst/>
            </a:prstGeom>
            <a:noFill/>
            <a:ln w="635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n-US">
                <a:latin typeface="Helvetica" pitchFamily="2" charset="0"/>
              </a:endParaRPr>
            </a:p>
          </p:txBody>
        </p:sp>
        <p:sp>
          <p:nvSpPr>
            <p:cNvPr id="28685" name="TextBox 28">
              <a:extLst>
                <a:ext uri="{FF2B5EF4-FFF2-40B4-BE49-F238E27FC236}">
                  <a16:creationId xmlns:a16="http://schemas.microsoft.com/office/drawing/2014/main" id="{D84DB624-C8CA-1A57-AC4F-8840AD1043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8367" y="1828800"/>
              <a:ext cx="7841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17.5</a:t>
              </a:r>
            </a:p>
          </p:txBody>
        </p:sp>
      </p:grpSp>
      <p:grpSp>
        <p:nvGrpSpPr>
          <p:cNvPr id="28677" name="Group 14">
            <a:extLst>
              <a:ext uri="{FF2B5EF4-FFF2-40B4-BE49-F238E27FC236}">
                <a16:creationId xmlns:a16="http://schemas.microsoft.com/office/drawing/2014/main" id="{AAE356A3-FC3A-5A9D-86B9-EA763F3B8736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463675"/>
            <a:ext cx="1828800" cy="4267200"/>
            <a:chOff x="6553200" y="1828800"/>
            <a:chExt cx="1828800" cy="4267200"/>
          </a:xfrm>
        </p:grpSpPr>
        <p:sp>
          <p:nvSpPr>
            <p:cNvPr id="28678" name="TextBox 18">
              <a:extLst>
                <a:ext uri="{FF2B5EF4-FFF2-40B4-BE49-F238E27FC236}">
                  <a16:creationId xmlns:a16="http://schemas.microsoft.com/office/drawing/2014/main" id="{918CC9D3-2F6F-5B04-2D5C-FABF894C23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34567" y="1828800"/>
              <a:ext cx="7841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10.4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E3DBC56-5F23-A8C3-6C58-37208AEB912D}"/>
                </a:ext>
              </a:extLst>
            </p:cNvPr>
            <p:cNvSpPr/>
            <p:nvPr/>
          </p:nvSpPr>
          <p:spPr>
            <a:xfrm>
              <a:off x="6553200" y="2438400"/>
              <a:ext cx="1828800" cy="3657600"/>
            </a:xfrm>
            <a:prstGeom prst="rect">
              <a:avLst/>
            </a:prstGeom>
            <a:noFill/>
            <a:ln w="635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hangingPunct="1">
                <a:defRPr/>
              </a:pPr>
              <a:endParaRPr lang="en-US">
                <a:latin typeface="Helvetica" pitchFamily="2" charset="0"/>
              </a:endParaRPr>
            </a:p>
          </p:txBody>
        </p:sp>
        <p:pic>
          <p:nvPicPr>
            <p:cNvPr id="28680" name="Picture 2" descr="C:\Users\Jana\Documents\My Research\Texture\Corbis 128 Big Experiment Gray Renum\0944.tiff">
              <a:extLst>
                <a:ext uri="{FF2B5EF4-FFF2-40B4-BE49-F238E27FC236}">
                  <a16:creationId xmlns:a16="http://schemas.microsoft.com/office/drawing/2014/main" id="{6380ED04-190D-CFDE-018B-9D4618FCBC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200" y="25908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81" name="Picture 2" descr="C:\Users\Jana\Documents\MATLAB\Texture distortion experiment\Textures for Distortion\441_warp3.tiff">
              <a:extLst>
                <a:ext uri="{FF2B5EF4-FFF2-40B4-BE49-F238E27FC236}">
                  <a16:creationId xmlns:a16="http://schemas.microsoft.com/office/drawing/2014/main" id="{B606C59C-B66F-C0DD-2A00-E8ABDF9BF3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200" y="4343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5CAB7557-83CB-7222-1D77-71356E802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Similarity – STSIM-2</a:t>
            </a:r>
          </a:p>
        </p:txBody>
      </p:sp>
      <p:grpSp>
        <p:nvGrpSpPr>
          <p:cNvPr id="29698" name="Group 8">
            <a:extLst>
              <a:ext uri="{FF2B5EF4-FFF2-40B4-BE49-F238E27FC236}">
                <a16:creationId xmlns:a16="http://schemas.microsoft.com/office/drawing/2014/main" id="{9AAB7FFA-4C34-E8C8-D005-3F22E04A1A67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463675"/>
            <a:ext cx="1828800" cy="4241800"/>
            <a:chOff x="4572000" y="1853625"/>
            <a:chExt cx="1828800" cy="4242375"/>
          </a:xfrm>
        </p:grpSpPr>
        <p:sp>
          <p:nvSpPr>
            <p:cNvPr id="29714" name="TextBox 19">
              <a:extLst>
                <a:ext uri="{FF2B5EF4-FFF2-40B4-BE49-F238E27FC236}">
                  <a16:creationId xmlns:a16="http://schemas.microsoft.com/office/drawing/2014/main" id="{A688E2CE-AC63-D44D-B9FA-C9D644D336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4166" y="1853625"/>
              <a:ext cx="955710" cy="461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0.978</a:t>
              </a:r>
            </a:p>
          </p:txBody>
        </p:sp>
        <p:grpSp>
          <p:nvGrpSpPr>
            <p:cNvPr id="29715" name="Group 6">
              <a:extLst>
                <a:ext uri="{FF2B5EF4-FFF2-40B4-BE49-F238E27FC236}">
                  <a16:creationId xmlns:a16="http://schemas.microsoft.com/office/drawing/2014/main" id="{12FE332D-6A70-4E4A-65F8-17CEEF8B64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2000" y="2438400"/>
              <a:ext cx="1828800" cy="3657600"/>
              <a:chOff x="4572000" y="2438400"/>
              <a:chExt cx="1828800" cy="3657600"/>
            </a:xfrm>
          </p:grpSpPr>
          <p:pic>
            <p:nvPicPr>
              <p:cNvPr id="29716" name="Picture 4" descr="C:\Users\Jana\Documents\My Research\Texture\Corbis 128 gray\AABY0066_1_d_g.tiff">
                <a:extLst>
                  <a:ext uri="{FF2B5EF4-FFF2-40B4-BE49-F238E27FC236}">
                    <a16:creationId xmlns:a16="http://schemas.microsoft.com/office/drawing/2014/main" id="{57C4B852-FEDA-00F4-3B0F-1BD834EC81E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96968" y="4343400"/>
                <a:ext cx="1627632" cy="16276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9717" name="Picture 2" descr="C:\Users\Jana\Documents\My Research\Texture\Corbis 128 Big Experiment Gray Renum\0944.tiff">
                <a:extLst>
                  <a:ext uri="{FF2B5EF4-FFF2-40B4-BE49-F238E27FC236}">
                    <a16:creationId xmlns:a16="http://schemas.microsoft.com/office/drawing/2014/main" id="{5A64B638-8903-D678-CC46-111CF6DFAA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73600" y="2565400"/>
                <a:ext cx="1625600" cy="1625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1CDE841-D56C-581E-A933-5897098F537D}"/>
                  </a:ext>
                </a:extLst>
              </p:cNvPr>
              <p:cNvSpPr/>
              <p:nvPr/>
            </p:nvSpPr>
            <p:spPr>
              <a:xfrm>
                <a:off x="4572000" y="2437904"/>
                <a:ext cx="1828800" cy="3658096"/>
              </a:xfrm>
              <a:prstGeom prst="rect">
                <a:avLst/>
              </a:prstGeom>
              <a:noFill/>
              <a:ln w="63500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>
                  <a:latin typeface="Helvetica" pitchFamily="2" charset="0"/>
                </a:endParaRPr>
              </a:p>
            </p:txBody>
          </p:sp>
        </p:grpSp>
      </p:grpSp>
      <p:grpSp>
        <p:nvGrpSpPr>
          <p:cNvPr id="29699" name="Group 30">
            <a:extLst>
              <a:ext uri="{FF2B5EF4-FFF2-40B4-BE49-F238E27FC236}">
                <a16:creationId xmlns:a16="http://schemas.microsoft.com/office/drawing/2014/main" id="{CEA52D1E-6330-6EEA-18DF-5F43402EFEBF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463675"/>
            <a:ext cx="1828800" cy="4241800"/>
            <a:chOff x="609600" y="1853624"/>
            <a:chExt cx="1828800" cy="4242376"/>
          </a:xfrm>
        </p:grpSpPr>
        <p:sp>
          <p:nvSpPr>
            <p:cNvPr id="29710" name="TextBox 12">
              <a:extLst>
                <a:ext uri="{FF2B5EF4-FFF2-40B4-BE49-F238E27FC236}">
                  <a16:creationId xmlns:a16="http://schemas.microsoft.com/office/drawing/2014/main" id="{DEC113C5-18B5-4D0C-FD2A-FB74A4A2F5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5962" y="1853624"/>
              <a:ext cx="955710" cy="461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0.987</a:t>
              </a:r>
            </a:p>
          </p:txBody>
        </p:sp>
        <p:pic>
          <p:nvPicPr>
            <p:cNvPr id="29711" name="Picture 4" descr="C:\Users\Jana\Documents\MATLAB\Texture distortion experiment\Textures for Distortion\185.tiff">
              <a:extLst>
                <a:ext uri="{FF2B5EF4-FFF2-40B4-BE49-F238E27FC236}">
                  <a16:creationId xmlns:a16="http://schemas.microsoft.com/office/drawing/2014/main" id="{7DD1B431-3F2C-084B-0460-7E18A82F4A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00" y="2565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2" name="Picture 5" descr="C:\Users\Jana\Documents\MATLAB\Texture distortion experiment\Textures for Distortion\185_warp1.tiff">
              <a:extLst>
                <a:ext uri="{FF2B5EF4-FFF2-40B4-BE49-F238E27FC236}">
                  <a16:creationId xmlns:a16="http://schemas.microsoft.com/office/drawing/2014/main" id="{2B225C80-AB77-B757-C8DD-F5B38E2D1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00" y="4343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0B8F1D8-46F3-C7B6-3F02-E2523AA6AC1B}"/>
                </a:ext>
              </a:extLst>
            </p:cNvPr>
            <p:cNvSpPr/>
            <p:nvPr/>
          </p:nvSpPr>
          <p:spPr>
            <a:xfrm>
              <a:off x="609600" y="2437903"/>
              <a:ext cx="1828800" cy="3658097"/>
            </a:xfrm>
            <a:prstGeom prst="rect">
              <a:avLst/>
            </a:prstGeom>
            <a:noFill/>
            <a:ln w="635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Helvetica" pitchFamily="2" charset="0"/>
              </a:endParaRPr>
            </a:p>
          </p:txBody>
        </p:sp>
      </p:grpSp>
      <p:grpSp>
        <p:nvGrpSpPr>
          <p:cNvPr id="29700" name="Group 31">
            <a:extLst>
              <a:ext uri="{FF2B5EF4-FFF2-40B4-BE49-F238E27FC236}">
                <a16:creationId xmlns:a16="http://schemas.microsoft.com/office/drawing/2014/main" id="{1BFBC67F-2637-50B8-092B-08738F7DDEEF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463675"/>
            <a:ext cx="1828800" cy="4267200"/>
            <a:chOff x="2590800" y="1828800"/>
            <a:chExt cx="1828800" cy="4267200"/>
          </a:xfrm>
        </p:grpSpPr>
        <p:pic>
          <p:nvPicPr>
            <p:cNvPr id="29706" name="Picture 2" descr="C:\Users\Jana\Documents\MATLAB\Texture distortion experiment\Textures for Distortion\016.tiff">
              <a:extLst>
                <a:ext uri="{FF2B5EF4-FFF2-40B4-BE49-F238E27FC236}">
                  <a16:creationId xmlns:a16="http://schemas.microsoft.com/office/drawing/2014/main" id="{3B6E87F1-6E93-F55C-8AFB-7AC5731FF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7800" y="2565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7" name="Picture 3" descr="C:\Users\Jana\Documents\MATLAB\Texture distortion experiment\Textures for Distortion\016_warp3.tiff">
              <a:extLst>
                <a:ext uri="{FF2B5EF4-FFF2-40B4-BE49-F238E27FC236}">
                  <a16:creationId xmlns:a16="http://schemas.microsoft.com/office/drawing/2014/main" id="{EFC22AD8-B168-3E2B-2C84-B3253ABA87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7800" y="4343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47F4AC1-F032-270C-6B1C-45C6924805D8}"/>
                </a:ext>
              </a:extLst>
            </p:cNvPr>
            <p:cNvSpPr/>
            <p:nvPr/>
          </p:nvSpPr>
          <p:spPr>
            <a:xfrm>
              <a:off x="2590800" y="2438400"/>
              <a:ext cx="1828800" cy="3657600"/>
            </a:xfrm>
            <a:prstGeom prst="rect">
              <a:avLst/>
            </a:prstGeom>
            <a:noFill/>
            <a:ln w="635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Helvetica" pitchFamily="2" charset="0"/>
              </a:endParaRPr>
            </a:p>
          </p:txBody>
        </p:sp>
        <p:sp>
          <p:nvSpPr>
            <p:cNvPr id="29709" name="TextBox 28">
              <a:extLst>
                <a:ext uri="{FF2B5EF4-FFF2-40B4-BE49-F238E27FC236}">
                  <a16:creationId xmlns:a16="http://schemas.microsoft.com/office/drawing/2014/main" id="{205FDCC5-78CF-D578-B623-8B132F95DE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3289" y="1828800"/>
              <a:ext cx="7841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0.83</a:t>
              </a:r>
            </a:p>
          </p:txBody>
        </p:sp>
      </p:grpSp>
      <p:grpSp>
        <p:nvGrpSpPr>
          <p:cNvPr id="29701" name="Group 14">
            <a:extLst>
              <a:ext uri="{FF2B5EF4-FFF2-40B4-BE49-F238E27FC236}">
                <a16:creationId xmlns:a16="http://schemas.microsoft.com/office/drawing/2014/main" id="{979B5FAC-BC12-542F-C7B5-0E7CA95DB5D9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463675"/>
            <a:ext cx="1828800" cy="4267200"/>
            <a:chOff x="6553200" y="1828800"/>
            <a:chExt cx="1828800" cy="4267200"/>
          </a:xfrm>
        </p:grpSpPr>
        <p:sp>
          <p:nvSpPr>
            <p:cNvPr id="29702" name="TextBox 18">
              <a:extLst>
                <a:ext uri="{FF2B5EF4-FFF2-40B4-BE49-F238E27FC236}">
                  <a16:creationId xmlns:a16="http://schemas.microsoft.com/office/drawing/2014/main" id="{D2D388BD-05CE-F94D-3770-8B7006415C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99489" y="1828800"/>
              <a:ext cx="78418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32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2pPr>
              <a:lvl3pPr marL="1143000" indent="-228600">
                <a:spcBef>
                  <a:spcPct val="20000"/>
                </a:spcBef>
                <a:buFont typeface="Lucida Grande" panose="020B0600040502020204" pitchFamily="34" charset="0"/>
                <a:buChar char="●"/>
                <a:defRPr sz="24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  <a:cs typeface="Helvetica" pitchFamily="2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0.96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B9294C-5D31-A065-C4D0-B04815000B03}"/>
                </a:ext>
              </a:extLst>
            </p:cNvPr>
            <p:cNvSpPr/>
            <p:nvPr/>
          </p:nvSpPr>
          <p:spPr>
            <a:xfrm>
              <a:off x="6553200" y="2438400"/>
              <a:ext cx="1828800" cy="3657600"/>
            </a:xfrm>
            <a:prstGeom prst="rect">
              <a:avLst/>
            </a:prstGeom>
            <a:noFill/>
            <a:ln w="635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>
                <a:latin typeface="Helvetica" pitchFamily="2" charset="0"/>
              </a:endParaRPr>
            </a:p>
          </p:txBody>
        </p:sp>
        <p:pic>
          <p:nvPicPr>
            <p:cNvPr id="29704" name="Picture 2" descr="C:\Users\Jana\Documents\My Research\Texture\Corbis 128 Big Experiment Gray Renum\0944.tiff">
              <a:extLst>
                <a:ext uri="{FF2B5EF4-FFF2-40B4-BE49-F238E27FC236}">
                  <a16:creationId xmlns:a16="http://schemas.microsoft.com/office/drawing/2014/main" id="{599DD178-E87B-3EB1-4A0F-C65B83A9C5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200" y="25908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5" name="Picture 2" descr="C:\Users\Jana\Documents\MATLAB\Texture distortion experiment\Textures for Distortion\441_warp3.tiff">
              <a:extLst>
                <a:ext uri="{FF2B5EF4-FFF2-40B4-BE49-F238E27FC236}">
                  <a16:creationId xmlns:a16="http://schemas.microsoft.com/office/drawing/2014/main" id="{7FA46CE8-A2C5-1F0A-4D98-2031C4DB2E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0200" y="4343400"/>
              <a:ext cx="1625600" cy="162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13" descr="A view of a stone wall&#10;&#10;Description automatically generated">
            <a:extLst>
              <a:ext uri="{FF2B5EF4-FFF2-40B4-BE49-F238E27FC236}">
                <a16:creationId xmlns:a16="http://schemas.microsoft.com/office/drawing/2014/main" id="{483BDE79-98C5-919C-FD7C-DA02EC7E9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3883025"/>
            <a:ext cx="274637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Rectangle 2">
            <a:extLst>
              <a:ext uri="{FF2B5EF4-FFF2-40B4-BE49-F238E27FC236}">
                <a16:creationId xmlns:a16="http://schemas.microsoft.com/office/drawing/2014/main" id="{D5853156-4D9F-0B7C-9BDD-D80481D052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700" y="365125"/>
            <a:ext cx="8145463" cy="731838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Visual Texture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8EEB163-2340-F5E4-D53E-0801715EE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15938" y="3124200"/>
            <a:ext cx="8364537" cy="587375"/>
          </a:xfrm>
        </p:spPr>
        <p:txBody>
          <a:bodyPr/>
          <a:lstStyle/>
          <a:p>
            <a:pPr marL="0" indent="0" algn="ctr" eaLnBrk="1" hangingPunct="1">
              <a:buFont typeface="Lucida Grande" panose="020B0600040502020204" pitchFamily="34" charset="0"/>
              <a:buNone/>
              <a:defRPr/>
            </a:pPr>
            <a:r>
              <a:rPr lang="en-US" altLang="en-US" sz="2000" dirty="0">
                <a:solidFill>
                  <a:schemeClr val="tx1">
                    <a:lumMod val="50000"/>
                  </a:schemeClr>
                </a:solidFill>
                <a:ea typeface="ＭＳ Ｐゴシック" panose="020B0600070205080204" pitchFamily="34" charset="-128"/>
              </a:rPr>
              <a:t>Boundary detection, foreground/background separation</a:t>
            </a:r>
          </a:p>
          <a:p>
            <a:pPr marL="0" indent="0" algn="ctr" eaLnBrk="1" hangingPunct="1">
              <a:buFont typeface="Lucida Grande" panose="020B0600040502020204" pitchFamily="34" charset="0"/>
              <a:buNone/>
              <a:defRPr/>
            </a:pPr>
            <a:endParaRPr lang="en-US" altLang="en-US" sz="24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algn="ctr" eaLnBrk="1" hangingPunct="1">
              <a:defRPr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marL="0" indent="0" algn="ctr" eaLnBrk="1" hangingPunct="1">
              <a:buFont typeface="Lucida Grande" panose="020B0600040502020204" pitchFamily="34" charset="0"/>
              <a:buNone/>
              <a:defRPr/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algn="ctr" eaLnBrk="1" hangingPunct="1">
              <a:defRPr/>
            </a:pPr>
            <a:endParaRPr lang="en-US" altLang="en-US" sz="2400" dirty="0">
              <a:ea typeface="ＭＳ Ｐゴシック" panose="020B0600070205080204" pitchFamily="34" charset="-128"/>
            </a:endParaRPr>
          </a:p>
        </p:txBody>
      </p:sp>
      <p:pic>
        <p:nvPicPr>
          <p:cNvPr id="40964" name="Picture 2" descr="A cat lying on top of a leopard&#10;&#10;Description automatically generated">
            <a:extLst>
              <a:ext uri="{FF2B5EF4-FFF2-40B4-BE49-F238E27FC236}">
                <a16:creationId xmlns:a16="http://schemas.microsoft.com/office/drawing/2014/main" id="{8AD1648A-7950-BD54-9DF6-9BCE5BFEA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295400"/>
            <a:ext cx="274320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A snow covered mountain&#10;&#10;Description automatically generated">
            <a:extLst>
              <a:ext uri="{FF2B5EF4-FFF2-40B4-BE49-F238E27FC236}">
                <a16:creationId xmlns:a16="http://schemas.microsoft.com/office/drawing/2014/main" id="{D2564B6C-27A0-8994-595A-108158F92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2743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15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69A5A860-8D33-86AC-96F0-4901310EE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886200"/>
            <a:ext cx="1676400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7" name="Picture 13">
            <a:extLst>
              <a:ext uri="{FF2B5EF4-FFF2-40B4-BE49-F238E27FC236}">
                <a16:creationId xmlns:a16="http://schemas.microsoft.com/office/drawing/2014/main" id="{F36DEBD8-AC5E-15F8-8E83-29BF34AE0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2587625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EDD0C5D3-CFC6-B26D-DD25-26A5DA0E8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813425"/>
            <a:ext cx="5724525" cy="5873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/>
                <a:ea typeface="ＭＳ Ｐゴシック" charset="-128"/>
                <a:cs typeface="Helvetic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 algn="ctr" eaLnBrk="1" hangingPunct="1">
              <a:buFont typeface="Lucida Grande" panose="020B0600040502020204" pitchFamily="34" charset="0"/>
              <a:buNone/>
              <a:defRPr/>
            </a:pPr>
            <a:r>
              <a:rPr lang="en-US" altLang="en-US" sz="2000" kern="0" dirty="0">
                <a:solidFill>
                  <a:schemeClr val="tx1">
                    <a:lumMod val="50000"/>
                  </a:schemeClr>
                </a:solidFill>
                <a:ea typeface="ＭＳ Ｐゴシック" panose="020B0600070205080204" pitchFamily="34" charset="-128"/>
              </a:rPr>
              <a:t>Shape from texture</a:t>
            </a:r>
          </a:p>
          <a:p>
            <a:pPr eaLnBrk="1" hangingPunct="1">
              <a:defRPr/>
            </a:pPr>
            <a:endParaRPr lang="en-US" altLang="en-US" sz="2400" kern="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sz="2000" kern="0" dirty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sz="2000" kern="0" dirty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sz="2400" kern="0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F3516FCA-2311-936E-0C74-066E9C5F4B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700" y="365125"/>
            <a:ext cx="8145463" cy="731838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Identification</a:t>
            </a:r>
          </a:p>
        </p:txBody>
      </p:sp>
      <p:pic>
        <p:nvPicPr>
          <p:cNvPr id="30722" name="Picture 2" descr="A group of broccoli next to a tree&#10;&#10;Description automatically generated">
            <a:extLst>
              <a:ext uri="{FF2B5EF4-FFF2-40B4-BE49-F238E27FC236}">
                <a16:creationId xmlns:a16="http://schemas.microsoft.com/office/drawing/2014/main" id="{41020E6B-4AE5-164E-5ABE-CA6F63835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1998663"/>
            <a:ext cx="1646237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4" descr="A picture containing person, row, person, person&#10;&#10;Description automatically generated">
            <a:extLst>
              <a:ext uri="{FF2B5EF4-FFF2-40B4-BE49-F238E27FC236}">
                <a16:creationId xmlns:a16="http://schemas.microsoft.com/office/drawing/2014/main" id="{2CEBB931-BB08-3DDF-DEEB-7605AC37B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998663"/>
            <a:ext cx="1646237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8" descr="A picture containing fruit, nut, table, food&#10;&#10;Description automatically generated">
            <a:extLst>
              <a:ext uri="{FF2B5EF4-FFF2-40B4-BE49-F238E27FC236}">
                <a16:creationId xmlns:a16="http://schemas.microsoft.com/office/drawing/2014/main" id="{6EB54FA0-D5A8-756D-AA3D-34DB9729A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8563" y="1998663"/>
            <a:ext cx="1646237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10" descr="A picture containing bed, rug, lying, large&#10;&#10;Description automatically generated">
            <a:extLst>
              <a:ext uri="{FF2B5EF4-FFF2-40B4-BE49-F238E27FC236}">
                <a16:creationId xmlns:a16="http://schemas.microsoft.com/office/drawing/2014/main" id="{78240FC0-F2FA-E893-4C56-012C4496E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3763" y="1998663"/>
            <a:ext cx="1646237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2" descr="A close up of a snow covered slope&#10;&#10;Description automatically generated">
            <a:extLst>
              <a:ext uri="{FF2B5EF4-FFF2-40B4-BE49-F238E27FC236}">
                <a16:creationId xmlns:a16="http://schemas.microsoft.com/office/drawing/2014/main" id="{A4E20E86-8020-DF82-587D-DBD011B09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995488"/>
            <a:ext cx="1646238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Rectangle 15">
            <a:extLst>
              <a:ext uri="{FF2B5EF4-FFF2-40B4-BE49-F238E27FC236}">
                <a16:creationId xmlns:a16="http://schemas.microsoft.com/office/drawing/2014/main" id="{0147F149-0D90-AE7E-6A26-C3193D5F9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38" y="3635375"/>
            <a:ext cx="1646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D0D0D"/>
                </a:solidFill>
              </a:rPr>
              <a:t>Forest</a:t>
            </a:r>
          </a:p>
        </p:txBody>
      </p:sp>
      <p:sp>
        <p:nvSpPr>
          <p:cNvPr id="30728" name="Rectangle 16">
            <a:extLst>
              <a:ext uri="{FF2B5EF4-FFF2-40B4-BE49-F238E27FC236}">
                <a16:creationId xmlns:a16="http://schemas.microsoft.com/office/drawing/2014/main" id="{CBE13E14-4EFB-F1CB-C85F-5B9A740BE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3635375"/>
            <a:ext cx="1646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D0D0D"/>
                </a:solidFill>
              </a:rPr>
              <a:t>Steel</a:t>
            </a:r>
          </a:p>
        </p:txBody>
      </p:sp>
      <p:sp>
        <p:nvSpPr>
          <p:cNvPr id="30729" name="Rectangle 18">
            <a:extLst>
              <a:ext uri="{FF2B5EF4-FFF2-40B4-BE49-F238E27FC236}">
                <a16:creationId xmlns:a16="http://schemas.microsoft.com/office/drawing/2014/main" id="{62C61E77-D3BA-0F46-FBED-0AB41F3A9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635375"/>
            <a:ext cx="164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D0D0D"/>
                </a:solidFill>
              </a:rPr>
              <a:t>Marble</a:t>
            </a:r>
          </a:p>
        </p:txBody>
      </p:sp>
      <p:sp>
        <p:nvSpPr>
          <p:cNvPr id="30730" name="Rectangle 19">
            <a:extLst>
              <a:ext uri="{FF2B5EF4-FFF2-40B4-BE49-F238E27FC236}">
                <a16:creationId xmlns:a16="http://schemas.microsoft.com/office/drawing/2014/main" id="{69C82122-AC65-2DDB-DB91-39745409B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763" y="3635375"/>
            <a:ext cx="1639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D0D0D"/>
                </a:solidFill>
              </a:rPr>
              <a:t>Leather</a:t>
            </a:r>
          </a:p>
        </p:txBody>
      </p:sp>
      <p:sp>
        <p:nvSpPr>
          <p:cNvPr id="30731" name="Rectangle 20">
            <a:extLst>
              <a:ext uri="{FF2B5EF4-FFF2-40B4-BE49-F238E27FC236}">
                <a16:creationId xmlns:a16="http://schemas.microsoft.com/office/drawing/2014/main" id="{8A9A07E0-1B9A-E08E-62B9-30ABC4AEB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4438" y="3633788"/>
            <a:ext cx="16446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0D0D0D"/>
                </a:solidFill>
              </a:rPr>
              <a:t>Grains</a:t>
            </a:r>
          </a:p>
        </p:txBody>
      </p:sp>
      <p:sp>
        <p:nvSpPr>
          <p:cNvPr id="30732" name="Slide Number Placeholder 1">
            <a:extLst>
              <a:ext uri="{FF2B5EF4-FFF2-40B4-BE49-F238E27FC236}">
                <a16:creationId xmlns:a16="http://schemas.microsoft.com/office/drawing/2014/main" id="{E370C84C-EA8C-7FEB-62B8-FEE3A6335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248400"/>
            <a:ext cx="1981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2FCF34E0-C4B1-DE41-98C2-4AA01B8DBFD0}" type="slidenum">
              <a:rPr lang="en-US" altLang="en-US" sz="1000" smtClean="0">
                <a:solidFill>
                  <a:srgbClr val="000000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3" descr="28-035c.tiff">
            <a:extLst>
              <a:ext uri="{FF2B5EF4-FFF2-40B4-BE49-F238E27FC236}">
                <a16:creationId xmlns:a16="http://schemas.microsoft.com/office/drawing/2014/main" id="{20BC7CAB-B090-7CBA-BD24-E56681DD33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3316288"/>
            <a:ext cx="1627188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6" name="Picture 44" descr="28-122c.tiff">
            <a:extLst>
              <a:ext uri="{FF2B5EF4-FFF2-40B4-BE49-F238E27FC236}">
                <a16:creationId xmlns:a16="http://schemas.microsoft.com/office/drawing/2014/main" id="{2BA3BD30-85D9-30EE-D316-E9322D6323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550" y="1535113"/>
            <a:ext cx="16287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itle 1">
            <a:extLst>
              <a:ext uri="{FF2B5EF4-FFF2-40B4-BE49-F238E27FC236}">
                <a16:creationId xmlns:a16="http://schemas.microsoft.com/office/drawing/2014/main" id="{8BA4CE6D-B4C1-FC90-8839-CD88D2E05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65125"/>
            <a:ext cx="8594725" cy="731838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Identification</a:t>
            </a:r>
          </a:p>
        </p:txBody>
      </p:sp>
      <p:pic>
        <p:nvPicPr>
          <p:cNvPr id="31748" name="Picture 8" descr="42-15195227_5_d.tiff">
            <a:extLst>
              <a:ext uri="{FF2B5EF4-FFF2-40B4-BE49-F238E27FC236}">
                <a16:creationId xmlns:a16="http://schemas.microsoft.com/office/drawing/2014/main" id="{31A86A71-C9C6-A3BA-65C0-51E00FB959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3297238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9" descr="42-19002016_0.tiff">
            <a:extLst>
              <a:ext uri="{FF2B5EF4-FFF2-40B4-BE49-F238E27FC236}">
                <a16:creationId xmlns:a16="http://schemas.microsoft.com/office/drawing/2014/main" id="{DEF2682D-10B6-F7C5-FA1E-2834525BF8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438" y="1535113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15" descr="42-23791257_0.tiff">
            <a:extLst>
              <a:ext uri="{FF2B5EF4-FFF2-40B4-BE49-F238E27FC236}">
                <a16:creationId xmlns:a16="http://schemas.microsoft.com/office/drawing/2014/main" id="{F6198582-AF6F-A712-BA1E-02DDD22878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5" y="1536700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22" descr="TEX038_0.tiff">
            <a:extLst>
              <a:ext uri="{FF2B5EF4-FFF2-40B4-BE49-F238E27FC236}">
                <a16:creationId xmlns:a16="http://schemas.microsoft.com/office/drawing/2014/main" id="{143C9F8C-BC83-79DD-F998-BD9F2DCA1E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75" y="3311525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37" descr="40-035c.tiff">
            <a:extLst>
              <a:ext uri="{FF2B5EF4-FFF2-40B4-BE49-F238E27FC236}">
                <a16:creationId xmlns:a16="http://schemas.microsoft.com/office/drawing/2014/main" id="{690D146A-8D2A-04C2-3D00-C0C173B98A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1535113"/>
            <a:ext cx="16287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Picture 38" descr="40-122c.tiff">
            <a:extLst>
              <a:ext uri="{FF2B5EF4-FFF2-40B4-BE49-F238E27FC236}">
                <a16:creationId xmlns:a16="http://schemas.microsoft.com/office/drawing/2014/main" id="{5549816A-DF6D-23A2-6C6D-DC1F0C9AEA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613" y="3300413"/>
            <a:ext cx="1628775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Picture 41" descr="30-035c.tiff">
            <a:extLst>
              <a:ext uri="{FF2B5EF4-FFF2-40B4-BE49-F238E27FC236}">
                <a16:creationId xmlns:a16="http://schemas.microsoft.com/office/drawing/2014/main" id="{14D5D0C3-FA40-8492-09A4-F39DAB59C4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3316288"/>
            <a:ext cx="162877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Picture 42" descr="30-122c.tiff">
            <a:extLst>
              <a:ext uri="{FF2B5EF4-FFF2-40B4-BE49-F238E27FC236}">
                <a16:creationId xmlns:a16="http://schemas.microsoft.com/office/drawing/2014/main" id="{F2F7E20E-DB5F-B6C2-7ED1-D90815DDA9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544638"/>
            <a:ext cx="1627187" cy="16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1BC4DE-371C-C9EA-893F-3E2D0EF489FF}"/>
              </a:ext>
            </a:extLst>
          </p:cNvPr>
          <p:cNvSpPr txBox="1"/>
          <p:nvPr/>
        </p:nvSpPr>
        <p:spPr>
          <a:xfrm>
            <a:off x="228600" y="5156200"/>
            <a:ext cx="5157788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Same material, different lighting and viewing conditions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E794C53-F5EC-AD7D-510D-4F7903209F3A}"/>
              </a:ext>
            </a:extLst>
          </p:cNvPr>
          <p:cNvSpPr txBox="1"/>
          <p:nvPr/>
        </p:nvSpPr>
        <p:spPr>
          <a:xfrm>
            <a:off x="5532438" y="5141913"/>
            <a:ext cx="3382962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Different materials</a:t>
            </a:r>
          </a:p>
        </p:txBody>
      </p:sp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B03BD287-A8DA-75CE-222A-C76AAA01B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65125"/>
            <a:ext cx="8594725" cy="731838"/>
          </a:xfrm>
        </p:spPr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Identification</a:t>
            </a:r>
          </a:p>
        </p:txBody>
      </p:sp>
      <p:pic>
        <p:nvPicPr>
          <p:cNvPr id="32770" name="Picture 5">
            <a:extLst>
              <a:ext uri="{FF2B5EF4-FFF2-40B4-BE49-F238E27FC236}">
                <a16:creationId xmlns:a16="http://schemas.microsoft.com/office/drawing/2014/main" id="{F980501F-AF6C-A459-A254-53DC5073A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481138"/>
            <a:ext cx="8489950" cy="428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0F27907-B7E2-F18D-49FE-4845C84B6F46}"/>
              </a:ext>
            </a:extLst>
          </p:cNvPr>
          <p:cNvSpPr txBox="1"/>
          <p:nvPr/>
        </p:nvSpPr>
        <p:spPr>
          <a:xfrm>
            <a:off x="2886075" y="5884863"/>
            <a:ext cx="33956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800" dirty="0" err="1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CUReT</a:t>
            </a:r>
            <a:r>
              <a:rPr lang="en-US" sz="2800" dirty="0">
                <a:solidFill>
                  <a:srgbClr val="000000"/>
                </a:solidFill>
                <a:latin typeface="Helvetica"/>
                <a:ea typeface="+mn-ea"/>
                <a:cs typeface="Helvetica"/>
              </a:rPr>
              <a:t> database</a:t>
            </a:r>
          </a:p>
        </p:txBody>
      </p:sp>
      <p:sp>
        <p:nvSpPr>
          <p:cNvPr id="32772" name="TextBox 4">
            <a:extLst>
              <a:ext uri="{FF2B5EF4-FFF2-40B4-BE49-F238E27FC236}">
                <a16:creationId xmlns:a16="http://schemas.microsoft.com/office/drawing/2014/main" id="{C6D0D74C-30BE-DA81-983D-2653D78E66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950" y="6459538"/>
            <a:ext cx="3030538" cy="3079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D. Nguyen, PhD Thesis, NU 2017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2012CF51-EC2D-81B8-C133-FF9FF1FEB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825" y="365125"/>
            <a:ext cx="8145463" cy="731838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Properties</a:t>
            </a:r>
          </a:p>
        </p:txBody>
      </p:sp>
      <p:sp>
        <p:nvSpPr>
          <p:cNvPr id="19458" name="Rectangle 3">
            <a:extLst>
              <a:ext uri="{FF2B5EF4-FFF2-40B4-BE49-F238E27FC236}">
                <a16:creationId xmlns:a16="http://schemas.microsoft.com/office/drawing/2014/main" id="{1A49AAA9-252A-FAF6-0DE7-B36C56CC2B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3738" y="3529013"/>
            <a:ext cx="7764462" cy="2963862"/>
          </a:xfrm>
        </p:spPr>
        <p:txBody>
          <a:bodyPr/>
          <a:lstStyle/>
          <a:p>
            <a:pPr marL="234950" indent="-234950" eaLnBrk="1" hangingPunct="1">
              <a:defRPr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</a:rPr>
              <a:t>Texture appearance depends on </a:t>
            </a:r>
          </a:p>
          <a:p>
            <a:pPr marL="460375" lvl="1" indent="-231775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reflectance, absorbance</a:t>
            </a:r>
          </a:p>
          <a:p>
            <a:pPr marL="460375" lvl="1" indent="-231775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Surface geometry</a:t>
            </a:r>
          </a:p>
          <a:p>
            <a:pPr marL="460375" lvl="1" indent="-231775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Lighting</a:t>
            </a:r>
          </a:p>
          <a:p>
            <a:pPr marL="460375" lvl="1" indent="-231775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Viewing angle</a:t>
            </a:r>
          </a:p>
          <a:p>
            <a:pPr marL="231775" indent="-231775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20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Difficult to separate</a:t>
            </a:r>
          </a:p>
          <a:p>
            <a:pPr marL="452438" lvl="1" indent="-223838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“Inverse Optics” approach: Computationally intensive</a:t>
            </a:r>
          </a:p>
          <a:p>
            <a:pPr marL="452438" lvl="1" indent="-223838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“Ecological” approach: Rely on natural texture statistics</a:t>
            </a:r>
          </a:p>
          <a:p>
            <a:pPr marL="452438" lvl="1" indent="-223838">
              <a:spcBef>
                <a:spcPct val="0"/>
              </a:spcBef>
              <a:spcAft>
                <a:spcPts val="300"/>
              </a:spcAft>
              <a:defRPr/>
            </a:pPr>
            <a:r>
              <a:rPr lang="en-US" altLang="en-US" sz="1800" dirty="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Fast, works most of the time, but … can make errors (visual illusions)</a:t>
            </a:r>
          </a:p>
          <a:p>
            <a:pPr marL="0" indent="0" eaLnBrk="1" hangingPunct="1">
              <a:buFont typeface="Lucida Grande" panose="020B0600040502020204" pitchFamily="34" charset="0"/>
              <a:buNone/>
              <a:defRPr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sz="2000" dirty="0">
              <a:latin typeface="Helvetica" pitchFamily="2" charset="0"/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endParaRPr lang="en-US" altLang="en-US" sz="2400" dirty="0">
              <a:latin typeface="Helvetica" pitchFamily="2" charset="0"/>
              <a:ea typeface="ＭＳ Ｐゴシック" panose="020B0600070205080204" pitchFamily="34" charset="-128"/>
            </a:endParaRPr>
          </a:p>
        </p:txBody>
      </p:sp>
      <p:pic>
        <p:nvPicPr>
          <p:cNvPr id="33795" name="Picture 8" descr="Related image">
            <a:extLst>
              <a:ext uri="{FF2B5EF4-FFF2-40B4-BE49-F238E27FC236}">
                <a16:creationId xmlns:a16="http://schemas.microsoft.com/office/drawing/2014/main" id="{6F426025-3155-63A4-BBE6-1C71D62AF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25" y="1252538"/>
            <a:ext cx="16414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6" name="Picture 10">
            <a:extLst>
              <a:ext uri="{FF2B5EF4-FFF2-40B4-BE49-F238E27FC236}">
                <a16:creationId xmlns:a16="http://schemas.microsoft.com/office/drawing/2014/main" id="{AA7BED33-25C4-E46D-BAD5-DF5A1808CD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363" y="1252538"/>
            <a:ext cx="1646237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7" name="Picture 11">
            <a:extLst>
              <a:ext uri="{FF2B5EF4-FFF2-40B4-BE49-F238E27FC236}">
                <a16:creationId xmlns:a16="http://schemas.microsoft.com/office/drawing/2014/main" id="{C9200C89-71EB-D2F6-8BE5-C62BC4DF40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675" y="1252538"/>
            <a:ext cx="1644650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12">
            <a:extLst>
              <a:ext uri="{FF2B5EF4-FFF2-40B4-BE49-F238E27FC236}">
                <a16:creationId xmlns:a16="http://schemas.microsoft.com/office/drawing/2014/main" id="{D91EC56D-4AB0-DA32-2C2F-06C4986E11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252538"/>
            <a:ext cx="1646238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13">
            <a:extLst>
              <a:ext uri="{FF2B5EF4-FFF2-40B4-BE49-F238E27FC236}">
                <a16:creationId xmlns:a16="http://schemas.microsoft.com/office/drawing/2014/main" id="{ABCA60B5-28F3-B809-D408-03A2504AA7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1252538"/>
            <a:ext cx="1646237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0" name="Rectangle 15">
            <a:extLst>
              <a:ext uri="{FF2B5EF4-FFF2-40B4-BE49-F238E27FC236}">
                <a16:creationId xmlns:a16="http://schemas.microsoft.com/office/drawing/2014/main" id="{7D747F41-F75D-C0D6-074A-9228F5CF0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638" y="2906713"/>
            <a:ext cx="1646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D0D0D"/>
                </a:solidFill>
              </a:rPr>
              <a:t>Dry</a:t>
            </a:r>
          </a:p>
        </p:txBody>
      </p:sp>
      <p:sp>
        <p:nvSpPr>
          <p:cNvPr id="33801" name="Rectangle 16">
            <a:extLst>
              <a:ext uri="{FF2B5EF4-FFF2-40B4-BE49-F238E27FC236}">
                <a16:creationId xmlns:a16="http://schemas.microsoft.com/office/drawing/2014/main" id="{C0629C0A-C3A1-0105-82F3-CA87C4B160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1363" y="2906713"/>
            <a:ext cx="1646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rgbClr val="0D0D0D"/>
                </a:solidFill>
              </a:rPr>
              <a:t>Soft</a:t>
            </a:r>
            <a:endParaRPr lang="en-US" altLang="en-US" sz="2000">
              <a:solidFill>
                <a:srgbClr val="0D0D0D"/>
              </a:solidFill>
            </a:endParaRPr>
          </a:p>
        </p:txBody>
      </p:sp>
      <p:sp>
        <p:nvSpPr>
          <p:cNvPr id="33802" name="Rectangle 18">
            <a:extLst>
              <a:ext uri="{FF2B5EF4-FFF2-40B4-BE49-F238E27FC236}">
                <a16:creationId xmlns:a16="http://schemas.microsoft.com/office/drawing/2014/main" id="{0F8712D3-D365-0329-ACEE-A35A0C771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2906713"/>
            <a:ext cx="1646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D0D0D"/>
                </a:solidFill>
              </a:rPr>
              <a:t>Dirty</a:t>
            </a:r>
          </a:p>
        </p:txBody>
      </p:sp>
      <p:sp>
        <p:nvSpPr>
          <p:cNvPr id="33803" name="Rectangle 19">
            <a:extLst>
              <a:ext uri="{FF2B5EF4-FFF2-40B4-BE49-F238E27FC236}">
                <a16:creationId xmlns:a16="http://schemas.microsoft.com/office/drawing/2014/main" id="{7BC1EF27-EE69-2343-EC05-9C70BEF5B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43763" y="2906713"/>
            <a:ext cx="1639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D0D0D"/>
                </a:solidFill>
              </a:rPr>
              <a:t>Fresh</a:t>
            </a:r>
          </a:p>
        </p:txBody>
      </p:sp>
      <p:sp>
        <p:nvSpPr>
          <p:cNvPr id="33804" name="Rectangle 20">
            <a:extLst>
              <a:ext uri="{FF2B5EF4-FFF2-40B4-BE49-F238E27FC236}">
                <a16:creationId xmlns:a16="http://schemas.microsoft.com/office/drawing/2014/main" id="{29478464-6418-DC1F-B1C5-58C88F646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4438" y="2905125"/>
            <a:ext cx="1644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0D0D0D"/>
                </a:solidFill>
              </a:rPr>
              <a:t>Slippery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Content Placeholder 4">
            <a:extLst>
              <a:ext uri="{FF2B5EF4-FFF2-40B4-BE49-F238E27FC236}">
                <a16:creationId xmlns:a16="http://schemas.microsoft.com/office/drawing/2014/main" id="{3CF9FCB0-B47E-41A6-72AB-00A209C2AC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50925" y="1474788"/>
            <a:ext cx="7042150" cy="5087937"/>
          </a:xfrm>
        </p:spPr>
      </p:pic>
      <p:sp>
        <p:nvSpPr>
          <p:cNvPr id="34818" name="Rectangle 2">
            <a:extLst>
              <a:ext uri="{FF2B5EF4-FFF2-40B4-BE49-F238E27FC236}">
                <a16:creationId xmlns:a16="http://schemas.microsoft.com/office/drawing/2014/main" id="{8784DE02-A11B-A250-6BF9-D5E0171DCF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700" y="365125"/>
            <a:ext cx="8145463" cy="731838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Material Properties: Skin Gloss</a:t>
            </a:r>
          </a:p>
        </p:txBody>
      </p:sp>
      <p:sp>
        <p:nvSpPr>
          <p:cNvPr id="34819" name="TextBox 19">
            <a:extLst>
              <a:ext uri="{FF2B5EF4-FFF2-40B4-BE49-F238E27FC236}">
                <a16:creationId xmlns:a16="http://schemas.microsoft.com/office/drawing/2014/main" id="{26AFC48B-E8A3-B585-501F-32EB49D7F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4738" y="1057275"/>
            <a:ext cx="35401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Macro-scale</a:t>
            </a:r>
          </a:p>
        </p:txBody>
      </p:sp>
      <p:sp>
        <p:nvSpPr>
          <p:cNvPr id="34820" name="TextBox 20">
            <a:extLst>
              <a:ext uri="{FF2B5EF4-FFF2-40B4-BE49-F238E27FC236}">
                <a16:creationId xmlns:a16="http://schemas.microsoft.com/office/drawing/2014/main" id="{8A2EF11A-7F16-5693-15E2-1EF734A7E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4100" y="1057275"/>
            <a:ext cx="35385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1933"/>
                </a:solidFill>
              </a:rPr>
              <a:t>Meso-scale</a:t>
            </a:r>
          </a:p>
        </p:txBody>
      </p:sp>
      <p:pic>
        <p:nvPicPr>
          <p:cNvPr id="34821" name="Picture 22">
            <a:extLst>
              <a:ext uri="{FF2B5EF4-FFF2-40B4-BE49-F238E27FC236}">
                <a16:creationId xmlns:a16="http://schemas.microsoft.com/office/drawing/2014/main" id="{0100F439-3ECE-8E16-862C-BC25354BB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1263" y="3998913"/>
            <a:ext cx="839787" cy="10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ED663C2D-6426-A871-E45D-49F33F9D2D3E}"/>
              </a:ext>
            </a:extLst>
          </p:cNvPr>
          <p:cNvSpPr/>
          <p:nvPr/>
        </p:nvSpPr>
        <p:spPr>
          <a:xfrm>
            <a:off x="3770313" y="4314825"/>
            <a:ext cx="809625" cy="182563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 sz="3200">
              <a:solidFill>
                <a:schemeClr val="tx1">
                  <a:lumMod val="50000"/>
                </a:schemeClr>
              </a:solidFill>
            </a:endParaRPr>
          </a:p>
        </p:txBody>
      </p:sp>
      <p:sp>
        <p:nvSpPr>
          <p:cNvPr id="34823" name="TextBox 2">
            <a:extLst>
              <a:ext uri="{FF2B5EF4-FFF2-40B4-BE49-F238E27FC236}">
                <a16:creationId xmlns:a16="http://schemas.microsoft.com/office/drawing/2014/main" id="{6FF82216-9B78-048B-9BA4-C997FF587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7525" y="5324475"/>
            <a:ext cx="16271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Amway database</a:t>
            </a:r>
          </a:p>
          <a:p>
            <a:pPr eaLnBrk="1" hangingPunct="1">
              <a:spcBef>
                <a:spcPct val="0"/>
              </a:spcBef>
              <a:buFont typeface="Wingdings" pitchFamily="2" charset="2"/>
              <a:buNone/>
            </a:pPr>
            <a:r>
              <a:rPr lang="en-US" altLang="en-US" sz="1800">
                <a:solidFill>
                  <a:srgbClr val="FF0000"/>
                </a:solidFill>
              </a:rPr>
              <a:t>25 subjects</a:t>
            </a:r>
          </a:p>
        </p:txBody>
      </p:sp>
      <p:sp>
        <p:nvSpPr>
          <p:cNvPr id="34824" name="Slide Number Placeholder 1">
            <a:extLst>
              <a:ext uri="{FF2B5EF4-FFF2-40B4-BE49-F238E27FC236}">
                <a16:creationId xmlns:a16="http://schemas.microsoft.com/office/drawing/2014/main" id="{C719C066-A2A0-4D63-7ECD-ACD1C4DF0A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248400"/>
            <a:ext cx="1981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B299E1B4-70A5-7E40-8050-80E6212B69A3}" type="slidenum">
              <a:rPr lang="en-US" altLang="en-US" sz="1000" smtClean="0">
                <a:solidFill>
                  <a:srgbClr val="000000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59100202-A7A5-E2B1-43C0-58CE17F9C4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365125"/>
            <a:ext cx="9144000" cy="731838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Objective Measures of Gloss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A9710600-69D1-F9E7-C7D7-9E711C0B4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1739900"/>
            <a:ext cx="8264525" cy="352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buClr>
                <a:srgbClr val="000000"/>
              </a:buClr>
              <a:buFont typeface="Wingdings" pitchFamily="2" charset="2"/>
              <a:buChar char="l"/>
            </a:pPr>
            <a:r>
              <a:rPr lang="en-US" altLang="en-US" sz="2400">
                <a:solidFill>
                  <a:srgbClr val="000000"/>
                </a:solidFill>
              </a:rPr>
              <a:t>Human skin gloss perception influenced by both </a:t>
            </a:r>
            <a:r>
              <a:rPr lang="en-US" altLang="en-US" sz="2400">
                <a:solidFill>
                  <a:srgbClr val="FF0000"/>
                </a:solidFill>
              </a:rPr>
              <a:t>surface</a:t>
            </a:r>
            <a:r>
              <a:rPr lang="en-US" altLang="en-US" sz="2400">
                <a:solidFill>
                  <a:srgbClr val="000000"/>
                </a:solidFill>
              </a:rPr>
              <a:t> and </a:t>
            </a:r>
            <a:r>
              <a:rPr lang="en-US" altLang="en-US" sz="2400">
                <a:solidFill>
                  <a:srgbClr val="FF0000"/>
                </a:solidFill>
              </a:rPr>
              <a:t>subsurface</a:t>
            </a:r>
            <a:r>
              <a:rPr lang="en-US" altLang="en-US" sz="2400">
                <a:solidFill>
                  <a:srgbClr val="000000"/>
                </a:solidFill>
              </a:rPr>
              <a:t> reflection</a:t>
            </a:r>
          </a:p>
          <a:p>
            <a:pPr eaLnBrk="1" hangingPunct="1">
              <a:buClr>
                <a:srgbClr val="000000"/>
              </a:buClr>
              <a:buFont typeface="Wingdings" pitchFamily="2" charset="2"/>
              <a:buChar char="l"/>
            </a:pPr>
            <a:r>
              <a:rPr lang="en-US" altLang="en-US" sz="2400">
                <a:solidFill>
                  <a:srgbClr val="FF0000"/>
                </a:solidFill>
              </a:rPr>
              <a:t>Polarization photography </a:t>
            </a:r>
            <a:r>
              <a:rPr lang="en-US" altLang="en-US" sz="2400">
                <a:solidFill>
                  <a:srgbClr val="000000"/>
                </a:solidFill>
              </a:rPr>
              <a:t>to separate them</a:t>
            </a:r>
          </a:p>
          <a:p>
            <a:pPr eaLnBrk="1" hangingPunct="1">
              <a:buClr>
                <a:srgbClr val="000000"/>
              </a:buClr>
              <a:buFont typeface="Wingdings" pitchFamily="2" charset="2"/>
              <a:buChar char="l"/>
            </a:pPr>
            <a:r>
              <a:rPr lang="en-US" altLang="en-US" sz="2400">
                <a:solidFill>
                  <a:srgbClr val="000000"/>
                </a:solidFill>
              </a:rPr>
              <a:t>Extract </a:t>
            </a:r>
            <a:r>
              <a:rPr lang="en-US" altLang="en-US" sz="2400">
                <a:solidFill>
                  <a:srgbClr val="FF0000"/>
                </a:solidFill>
              </a:rPr>
              <a:t>statistical</a:t>
            </a:r>
            <a:r>
              <a:rPr lang="en-US" altLang="en-US" sz="2400">
                <a:solidFill>
                  <a:srgbClr val="000000"/>
                </a:solidFill>
              </a:rPr>
              <a:t> texture features </a:t>
            </a:r>
          </a:p>
          <a:p>
            <a:pPr lvl="1" eaLnBrk="1" hangingPunct="1">
              <a:buClr>
                <a:srgbClr val="000000"/>
              </a:buClr>
            </a:pPr>
            <a:r>
              <a:rPr lang="en-US" altLang="en-US" sz="2400">
                <a:solidFill>
                  <a:srgbClr val="000000"/>
                </a:solidFill>
              </a:rPr>
              <a:t>From surface and subsurface components</a:t>
            </a:r>
          </a:p>
          <a:p>
            <a:pPr lvl="1" eaLnBrk="1" hangingPunct="1">
              <a:buClr>
                <a:srgbClr val="000000"/>
              </a:buClr>
            </a:pPr>
            <a:r>
              <a:rPr lang="en-US" altLang="en-US" sz="2400">
                <a:solidFill>
                  <a:srgbClr val="FF0000"/>
                </a:solidFill>
              </a:rPr>
              <a:t>Machine learning </a:t>
            </a:r>
            <a:r>
              <a:rPr lang="en-US" altLang="en-US" sz="2400">
                <a:solidFill>
                  <a:srgbClr val="000000"/>
                </a:solidFill>
              </a:rPr>
              <a:t>for predicting perceived gloss</a:t>
            </a:r>
          </a:p>
          <a:p>
            <a:pPr lvl="1" eaLnBrk="1" hangingPunct="1">
              <a:buClr>
                <a:srgbClr val="000000"/>
              </a:buClr>
            </a:pPr>
            <a:r>
              <a:rPr lang="en-US" altLang="en-US" sz="2400">
                <a:solidFill>
                  <a:srgbClr val="000000"/>
                </a:solidFill>
              </a:rPr>
              <a:t>85% accuracy of prediction across subjects </a:t>
            </a:r>
          </a:p>
        </p:txBody>
      </p:sp>
      <p:sp>
        <p:nvSpPr>
          <p:cNvPr id="35843" name="Text Box 9">
            <a:extLst>
              <a:ext uri="{FF2B5EF4-FFF2-40B4-BE49-F238E27FC236}">
                <a16:creationId xmlns:a16="http://schemas.microsoft.com/office/drawing/2014/main" id="{0CA9DCE1-0C6D-EFAF-D21D-23DF170EBB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25" y="6037263"/>
            <a:ext cx="3740150" cy="307975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J. Wang, </a:t>
            </a:r>
            <a:r>
              <a:rPr lang="en-US" altLang="en-US" sz="1400" i="1"/>
              <a:t>et al., </a:t>
            </a:r>
            <a:r>
              <a:rPr lang="en-US" altLang="en-US" sz="1400"/>
              <a:t>HVEI’ 17, HVEI’ 18, TIP-21</a:t>
            </a:r>
            <a:endParaRPr lang="en-US" altLang="ja-JP" sz="1400"/>
          </a:p>
        </p:txBody>
      </p:sp>
      <p:sp>
        <p:nvSpPr>
          <p:cNvPr id="35844" name="Slide Number Placeholder 1">
            <a:extLst>
              <a:ext uri="{FF2B5EF4-FFF2-40B4-BE49-F238E27FC236}">
                <a16:creationId xmlns:a16="http://schemas.microsoft.com/office/drawing/2014/main" id="{E1AACAAE-2A99-EA6C-F21D-E758C67E9E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248400"/>
            <a:ext cx="1981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5C619D50-373B-624D-B002-5AE2984754B1}" type="slidenum">
              <a:rPr lang="en-US" altLang="en-US" sz="1000" smtClean="0">
                <a:solidFill>
                  <a:srgbClr val="000000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79469724-A689-7645-4558-7CDCC6FC21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65125"/>
            <a:ext cx="8534400" cy="731838"/>
          </a:xfrm>
        </p:spPr>
        <p:txBody>
          <a:bodyPr/>
          <a:lstStyle/>
          <a:p>
            <a:r>
              <a:rPr lang="en-US" altLang="en-US" dirty="0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Synthesis with StyleGAN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7B794-11FF-9F8D-70A2-15CFB6BC2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8229600" cy="616653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70625-21BA-446A-4368-2E0780252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515A9EBB-41FD-5057-77F2-10AA51B956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65125"/>
            <a:ext cx="8534400" cy="731838"/>
          </a:xfrm>
        </p:spPr>
        <p:txBody>
          <a:bodyPr/>
          <a:lstStyle/>
          <a:p>
            <a:r>
              <a:rPr lang="en-US" altLang="en-US" dirty="0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Synthesis with StyleGAN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958758-3E85-755B-3D5F-1C3382011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97280"/>
            <a:ext cx="8229600" cy="616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357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9AF668-67CC-31B9-ADCD-FB99AA00C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9DEDB463-758A-11F2-A093-497749022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65125"/>
            <a:ext cx="8534400" cy="731838"/>
          </a:xfrm>
        </p:spPr>
        <p:txBody>
          <a:bodyPr/>
          <a:lstStyle/>
          <a:p>
            <a:r>
              <a:rPr lang="en-US" altLang="en-US" dirty="0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StyleGAN3 vs. Portilla-Simoncelli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66DE5E-34A7-1241-6AA7-2D6CDD925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04" y="1097280"/>
            <a:ext cx="1625600" cy="1625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F60668-BA55-46FC-2DE4-A8CE7C75E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8352" y="1097280"/>
            <a:ext cx="1625600" cy="1625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031E26C-81D0-72C5-A624-230976110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6816" y="1095300"/>
            <a:ext cx="1625600" cy="1625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73F1FD-07DE-9056-F027-3D622A2E70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1097280"/>
            <a:ext cx="1625600" cy="1625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DB8433B-67D3-9AFB-5636-C2FFDBF493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253" y="1095300"/>
            <a:ext cx="1625600" cy="1625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0CCD84F-D6C1-0486-3059-F407F20DBB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304" y="3017520"/>
            <a:ext cx="1625600" cy="16256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1A17298-9EC2-574F-4F25-0DCAC77740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8352" y="3017520"/>
            <a:ext cx="1625600" cy="16256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3CC365C-3370-0C83-7635-353C7098CD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6816" y="3017520"/>
            <a:ext cx="1625600" cy="1625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E1EB1D61-1D8F-4C85-E26C-1563758D5E8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77840" y="3017520"/>
            <a:ext cx="1625600" cy="16256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011F2BB-784E-6A74-D0D0-1D017EC8D6C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5396" y="3017520"/>
            <a:ext cx="1625600" cy="1625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42FCD9A-2468-6F39-163F-43E7A1ED4A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6304" y="4937760"/>
            <a:ext cx="1625600" cy="16256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B220DFE9-EB69-1F15-96BA-ACBE7AA1892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77840" y="4937280"/>
            <a:ext cx="1625600" cy="16256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27343E8-9FC4-D4D2-69C7-193881320F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56816" y="4937280"/>
            <a:ext cx="1625600" cy="16256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A7CD4E7-8B01-CDFC-B6F8-975C4BD0C5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8352" y="4937280"/>
            <a:ext cx="1625600" cy="16256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49EB6DD-D0EE-58AB-6BAA-EB61A3C0FD5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766016" y="4937280"/>
            <a:ext cx="1625600" cy="16256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F1604FD-980A-A9AB-534F-BF558D1CAFAC}"/>
              </a:ext>
            </a:extLst>
          </p:cNvPr>
          <p:cNvSpPr txBox="1"/>
          <p:nvPr/>
        </p:nvSpPr>
        <p:spPr>
          <a:xfrm>
            <a:off x="3048000" y="267866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original textures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44D5A7-92A5-C3F4-ED29-28E48988E5B5}"/>
              </a:ext>
            </a:extLst>
          </p:cNvPr>
          <p:cNvSpPr txBox="1"/>
          <p:nvPr/>
        </p:nvSpPr>
        <p:spPr>
          <a:xfrm>
            <a:off x="2602230" y="4590250"/>
            <a:ext cx="393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styleGAN3 analysis/synthesis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05F811D-8582-E506-242A-18DE1D75BD7A}"/>
              </a:ext>
            </a:extLst>
          </p:cNvPr>
          <p:cNvSpPr txBox="1"/>
          <p:nvPr/>
        </p:nvSpPr>
        <p:spPr>
          <a:xfrm>
            <a:off x="2602230" y="6532312"/>
            <a:ext cx="393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Portilla/Simoncelli analysis/synthesis</a:t>
            </a:r>
          </a:p>
        </p:txBody>
      </p:sp>
    </p:spTree>
    <p:extLst>
      <p:ext uri="{BB962C8B-B14F-4D97-AF65-F5344CB8AC3E}">
        <p14:creationId xmlns:p14="http://schemas.microsoft.com/office/powerpoint/2010/main" val="3736060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F95F4-9847-6EA9-58AA-A681BFBB4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863010C0-E539-FA0B-62DE-1C18F9512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65125"/>
            <a:ext cx="8534400" cy="731838"/>
          </a:xfrm>
        </p:spPr>
        <p:txBody>
          <a:bodyPr/>
          <a:lstStyle/>
          <a:p>
            <a:r>
              <a:rPr lang="en-US" altLang="en-US" dirty="0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StyleGan3 vs. Portilla-Simoncelli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27216C-8D82-A904-3C99-C6EA48E379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816" y="1097280"/>
            <a:ext cx="1625600" cy="1625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185B7ED-5AED-6D46-D592-AC89A110B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328" y="1097280"/>
            <a:ext cx="1625600" cy="1625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742C6E-5BB1-DAC0-E82B-6CD6FE02E6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1097280"/>
            <a:ext cx="1625600" cy="1625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DE50E81-DE76-82D6-249B-59C3D38AA3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8352" y="1097280"/>
            <a:ext cx="1625600" cy="1625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F5F1F8-E723-90ED-CDEC-93E30DD5B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304" y="3017520"/>
            <a:ext cx="1625600" cy="1625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717FB57-797F-23F8-B33E-9F9BD5E69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6816" y="3017520"/>
            <a:ext cx="1625600" cy="16256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9C6E5D3-A062-0730-C812-5E002EFC7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328" y="3017520"/>
            <a:ext cx="1625600" cy="1625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873D755-EF9C-DF65-89BA-9F2EAB9BD2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77840" y="3017520"/>
            <a:ext cx="1625600" cy="16256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36F53C3-2565-EF60-E918-E212B0C3B4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8352" y="3017520"/>
            <a:ext cx="1625600" cy="16256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75FEE66-513C-06E0-2444-5B8432436C1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6304" y="1097280"/>
            <a:ext cx="1625600" cy="1625600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4BCC3E2F-B824-F94C-021A-5570E47771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304" y="4937760"/>
            <a:ext cx="1625600" cy="1625600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12F89753-3881-C49F-262F-D5398F99EE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8352" y="4937760"/>
            <a:ext cx="1625600" cy="16256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FC74965-EC19-5A58-3990-2684E670031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77840" y="4937760"/>
            <a:ext cx="1625600" cy="16256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3DA0F35-FF11-7B2E-1421-8FDC393285E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767328" y="4937760"/>
            <a:ext cx="1625600" cy="16256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3452EEC-77FD-EFED-1949-F5B4167408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56816" y="4937760"/>
            <a:ext cx="1625600" cy="16256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F905EF2B-9721-0AC8-9DA6-3A026858AD55}"/>
              </a:ext>
            </a:extLst>
          </p:cNvPr>
          <p:cNvSpPr txBox="1"/>
          <p:nvPr/>
        </p:nvSpPr>
        <p:spPr>
          <a:xfrm>
            <a:off x="3048000" y="2678668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original textures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645417C-6F3A-8DE9-7B02-B581FEF40824}"/>
              </a:ext>
            </a:extLst>
          </p:cNvPr>
          <p:cNvSpPr txBox="1"/>
          <p:nvPr/>
        </p:nvSpPr>
        <p:spPr>
          <a:xfrm>
            <a:off x="2602230" y="4590250"/>
            <a:ext cx="393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styleGAN3 analysis/synthesis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C744669-6CD2-9B6E-5F09-B8D988FDE13C}"/>
              </a:ext>
            </a:extLst>
          </p:cNvPr>
          <p:cNvSpPr txBox="1"/>
          <p:nvPr/>
        </p:nvSpPr>
        <p:spPr>
          <a:xfrm>
            <a:off x="2602230" y="6532312"/>
            <a:ext cx="3939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latin typeface="Helvetica" pitchFamily="2" charset="0"/>
              </a:rPr>
              <a:t>Portilla/Simoncelli analysis/synthesis</a:t>
            </a:r>
          </a:p>
        </p:txBody>
      </p:sp>
    </p:spTree>
    <p:extLst>
      <p:ext uri="{BB962C8B-B14F-4D97-AF65-F5344CB8AC3E}">
        <p14:creationId xmlns:p14="http://schemas.microsoft.com/office/powerpoint/2010/main" val="13980452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>
            <a:extLst>
              <a:ext uri="{FF2B5EF4-FFF2-40B4-BE49-F238E27FC236}">
                <a16:creationId xmlns:a16="http://schemas.microsoft.com/office/drawing/2014/main" id="{C1F9D563-093F-8C42-8E12-EADA21FCEA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Color Composition</a:t>
            </a:r>
          </a:p>
        </p:txBody>
      </p:sp>
      <p:pic>
        <p:nvPicPr>
          <p:cNvPr id="36866" name="Picture 6" descr="set1_orig.png">
            <a:extLst>
              <a:ext uri="{FF2B5EF4-FFF2-40B4-BE49-F238E27FC236}">
                <a16:creationId xmlns:a16="http://schemas.microsoft.com/office/drawing/2014/main" id="{A5656854-9D8F-304A-77DF-35A7035A53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663" y="1739900"/>
            <a:ext cx="2147887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F79B90E-F272-991D-B966-4ECA304210D5}"/>
              </a:ext>
            </a:extLst>
          </p:cNvPr>
          <p:cNvSpPr txBox="1"/>
          <p:nvPr/>
        </p:nvSpPr>
        <p:spPr>
          <a:xfrm>
            <a:off x="41275" y="3886200"/>
            <a:ext cx="21494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  <a:ea typeface="ＭＳ Ｐゴシック" charset="0"/>
                <a:cs typeface="ＭＳ Ｐゴシック" charset="0"/>
              </a:rPr>
              <a:t>original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2EDA53-39EA-3059-9229-7CBBA0235FE9}"/>
              </a:ext>
            </a:extLst>
          </p:cNvPr>
          <p:cNvSpPr txBox="1"/>
          <p:nvPr/>
        </p:nvSpPr>
        <p:spPr>
          <a:xfrm>
            <a:off x="2238375" y="3886200"/>
            <a:ext cx="21494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  <a:ea typeface="ＭＳ Ｐゴシック" charset="0"/>
                <a:cs typeface="ＭＳ Ｐゴシック" charset="0"/>
              </a:rPr>
              <a:t>dominant colors</a:t>
            </a:r>
          </a:p>
        </p:txBody>
      </p:sp>
      <p:pic>
        <p:nvPicPr>
          <p:cNvPr id="36869" name="Picture 7" descr="cand1_isotropic_100.tiff">
            <a:extLst>
              <a:ext uri="{FF2B5EF4-FFF2-40B4-BE49-F238E27FC236}">
                <a16:creationId xmlns:a16="http://schemas.microsoft.com/office/drawing/2014/main" id="{E0364DFE-33A2-189D-C80E-6810574AB6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075" y="1736725"/>
            <a:ext cx="2147888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8" descr="hist1b.tiff">
            <a:extLst>
              <a:ext uri="{FF2B5EF4-FFF2-40B4-BE49-F238E27FC236}">
                <a16:creationId xmlns:a16="http://schemas.microsoft.com/office/drawing/2014/main" id="{B28F19DB-5144-6E70-A0E9-31C88A44BD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100" y="1736725"/>
            <a:ext cx="2403475" cy="214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1" name="Content Placeholder 2">
            <a:extLst>
              <a:ext uri="{FF2B5EF4-FFF2-40B4-BE49-F238E27FC236}">
                <a16:creationId xmlns:a16="http://schemas.microsoft.com/office/drawing/2014/main" id="{EB79ECFF-F7E1-26EE-D59C-C1C991AEC2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6713" y="5059363"/>
            <a:ext cx="8408987" cy="628650"/>
          </a:xfrm>
        </p:spPr>
        <p:txBody>
          <a:bodyPr/>
          <a:lstStyle/>
          <a:p>
            <a:r>
              <a:rPr lang="en-US" altLang="en-US" sz="2400">
                <a:solidFill>
                  <a:srgbClr val="00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Does color composition depend on the structure?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FF362B6-A743-7171-34A2-88C7DB8A0286}"/>
              </a:ext>
            </a:extLst>
          </p:cNvPr>
          <p:cNvSpPr txBox="1"/>
          <p:nvPr/>
        </p:nvSpPr>
        <p:spPr>
          <a:xfrm>
            <a:off x="6945313" y="3886200"/>
            <a:ext cx="2147887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  <a:ea typeface="ＭＳ Ｐゴシック" charset="0"/>
                <a:cs typeface="ＭＳ Ｐゴシック" charset="0"/>
              </a:rPr>
              <a:t>synthetic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9B72B80-54AA-2156-DACC-AF32A9AAB347}"/>
              </a:ext>
            </a:extLst>
          </p:cNvPr>
          <p:cNvSpPr txBox="1"/>
          <p:nvPr/>
        </p:nvSpPr>
        <p:spPr>
          <a:xfrm>
            <a:off x="4397375" y="3886200"/>
            <a:ext cx="2560638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Helvetica" pitchFamily="2" charset="0"/>
                <a:ea typeface="ＭＳ Ｐゴシック" charset="0"/>
                <a:cs typeface="ＭＳ Ｐゴシック" charset="0"/>
              </a:rPr>
              <a:t>color composition</a:t>
            </a:r>
          </a:p>
        </p:txBody>
      </p:sp>
      <p:pic>
        <p:nvPicPr>
          <p:cNvPr id="36874" name="Picture 5" descr="img1_orig.png">
            <a:extLst>
              <a:ext uri="{FF2B5EF4-FFF2-40B4-BE49-F238E27FC236}">
                <a16:creationId xmlns:a16="http://schemas.microsoft.com/office/drawing/2014/main" id="{A88215FA-660B-11E9-254E-1797CB17BA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1736725"/>
            <a:ext cx="2144712" cy="214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5" name="Text Box 9">
            <a:extLst>
              <a:ext uri="{FF2B5EF4-FFF2-40B4-BE49-F238E27FC236}">
                <a16:creationId xmlns:a16="http://schemas.microsoft.com/office/drawing/2014/main" id="{9249117F-514C-7FFC-6846-B1774B4A1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2225" y="6069013"/>
            <a:ext cx="2009775" cy="306387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/>
              <a:t>J. Wang, </a:t>
            </a:r>
            <a:r>
              <a:rPr lang="en-US" altLang="en-US" sz="1400" i="1"/>
              <a:t>et al., </a:t>
            </a:r>
            <a:r>
              <a:rPr lang="en-US" altLang="en-US" sz="1400"/>
              <a:t>JPI’ 20</a:t>
            </a:r>
            <a:endParaRPr lang="en-US" altLang="ja-JP" sz="1400"/>
          </a:p>
        </p:txBody>
      </p:sp>
      <p:sp>
        <p:nvSpPr>
          <p:cNvPr id="36876" name="Slide Number Placeholder 1">
            <a:extLst>
              <a:ext uri="{FF2B5EF4-FFF2-40B4-BE49-F238E27FC236}">
                <a16:creationId xmlns:a16="http://schemas.microsoft.com/office/drawing/2014/main" id="{2308E934-F7A8-4454-877A-E76DA9CA2B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248400"/>
            <a:ext cx="1981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6B8865B8-2919-6C40-B4AA-2B03C9CB5576}" type="slidenum">
              <a:rPr lang="en-US" altLang="en-US" sz="1000" smtClean="0">
                <a:solidFill>
                  <a:srgbClr val="000000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3947779A-7F52-E4C9-3D30-E9377457F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Texture Color Composition</a:t>
            </a:r>
          </a:p>
        </p:txBody>
      </p:sp>
      <p:pic>
        <p:nvPicPr>
          <p:cNvPr id="37890" name="Picture 2" descr="A close up of a colorful background&#10;&#10;Description automatically generated">
            <a:extLst>
              <a:ext uri="{FF2B5EF4-FFF2-40B4-BE49-F238E27FC236}">
                <a16:creationId xmlns:a16="http://schemas.microsoft.com/office/drawing/2014/main" id="{BD555C82-286C-02B4-7E05-AF308299B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" y="1155700"/>
            <a:ext cx="8961438" cy="443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DFE95D10-BA80-C9E0-082C-74C81C632C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6713" y="5605463"/>
            <a:ext cx="8408987" cy="984250"/>
          </a:xfrm>
        </p:spPr>
        <p:txBody>
          <a:bodyPr/>
          <a:lstStyle/>
          <a:p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Significant impact of pattern </a:t>
            </a:r>
            <a:r>
              <a:rPr lang="en-US" altLang="en-US" sz="240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scale</a:t>
            </a: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and </a:t>
            </a:r>
            <a:r>
              <a:rPr lang="en-US" altLang="en-US" sz="2400">
                <a:solidFill>
                  <a:srgbClr val="FF0000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shape</a:t>
            </a:r>
            <a:r>
              <a:rPr lang="en-US" altLang="en-US" sz="2400"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 on perceived color amount </a:t>
            </a:r>
          </a:p>
        </p:txBody>
      </p:sp>
      <p:sp>
        <p:nvSpPr>
          <p:cNvPr id="37892" name="Slide Number Placeholder 1">
            <a:extLst>
              <a:ext uri="{FF2B5EF4-FFF2-40B4-BE49-F238E27FC236}">
                <a16:creationId xmlns:a16="http://schemas.microsoft.com/office/drawing/2014/main" id="{D81FE9C3-3DAA-BF09-27F5-7619A04B7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34200" y="6248400"/>
            <a:ext cx="1981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C3ABE84E-9278-3D41-8975-7CCE1B2AF4B8}" type="slidenum">
              <a:rPr lang="en-US" altLang="en-US" sz="1000" smtClean="0">
                <a:solidFill>
                  <a:srgbClr val="000000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FFF8B4-33F6-1782-45E1-9B21E423F2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7476" y="1338716"/>
            <a:ext cx="6619241" cy="21945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42756B-3D57-740F-B5DA-C7BC751D3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6709" y="3679073"/>
            <a:ext cx="6619241" cy="219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282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D539A-A8E3-F22B-747C-3686D200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171C2-1CD6-CAAA-B665-F904912345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072" t="3042" r="-1185" b="48389"/>
          <a:stretch>
            <a:fillRect/>
          </a:stretch>
        </p:blipFill>
        <p:spPr>
          <a:xfrm>
            <a:off x="1481210" y="2632811"/>
            <a:ext cx="6172200" cy="2728815"/>
          </a:xfrm>
          <a:prstGeom prst="rect">
            <a:avLst/>
          </a:prstGeom>
          <a:ln w="25400">
            <a:solidFill>
              <a:srgbClr val="662255"/>
            </a:solidFill>
          </a:ln>
        </p:spPr>
      </p:pic>
    </p:spTree>
    <p:extLst>
      <p:ext uri="{BB962C8B-B14F-4D97-AF65-F5344CB8AC3E}">
        <p14:creationId xmlns:p14="http://schemas.microsoft.com/office/powerpoint/2010/main" val="3907270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ext Box 2">
            <a:extLst>
              <a:ext uri="{FF2B5EF4-FFF2-40B4-BE49-F238E27FC236}">
                <a16:creationId xmlns:a16="http://schemas.microsoft.com/office/drawing/2014/main" id="{BD838051-97F6-FE98-CCC1-B2705EEBF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788" y="3563938"/>
            <a:ext cx="26971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Original Color Image</a:t>
            </a:r>
          </a:p>
        </p:txBody>
      </p:sp>
      <p:sp>
        <p:nvSpPr>
          <p:cNvPr id="39938" name="Rectangle 3">
            <a:extLst>
              <a:ext uri="{FF2B5EF4-FFF2-40B4-BE49-F238E27FC236}">
                <a16:creationId xmlns:a16="http://schemas.microsoft.com/office/drawing/2014/main" id="{59312AFB-5C4A-403A-82CA-234D041F21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300" y="365125"/>
            <a:ext cx="8226425" cy="731838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3233CC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Visual to Tactile Mapping</a:t>
            </a:r>
          </a:p>
        </p:txBody>
      </p:sp>
      <p:pic>
        <p:nvPicPr>
          <p:cNvPr id="39939" name="Picture 4" descr="C:\Documents and Settings\Administrator\Desktop\hvei09\talk\Hang0009.w23.b_0.8.result.tiff">
            <a:extLst>
              <a:ext uri="{FF2B5EF4-FFF2-40B4-BE49-F238E27FC236}">
                <a16:creationId xmlns:a16="http://schemas.microsoft.com/office/drawing/2014/main" id="{D6DEC6CB-F215-D30A-9A13-DE616F0668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1614488"/>
            <a:ext cx="2797175" cy="18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5" descr="C:\Documents and Settings\Administrator\Desktop\hvei09\talk\tower.tiff">
            <a:extLst>
              <a:ext uri="{FF2B5EF4-FFF2-40B4-BE49-F238E27FC236}">
                <a16:creationId xmlns:a16="http://schemas.microsoft.com/office/drawing/2014/main" id="{53DE5BC8-98EB-A9BE-640C-86A412F7C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675" y="1612900"/>
            <a:ext cx="2797175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6" descr="C:\Documents and Settings\Administrator\Desktop\hvei09\talk\Hang0009.tiff">
            <a:extLst>
              <a:ext uri="{FF2B5EF4-FFF2-40B4-BE49-F238E27FC236}">
                <a16:creationId xmlns:a16="http://schemas.microsoft.com/office/drawing/2014/main" id="{BB8B97B0-1F78-EE41-72BC-AE1EBDB9E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1617663"/>
            <a:ext cx="2787650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7">
            <a:extLst>
              <a:ext uri="{FF2B5EF4-FFF2-40B4-BE49-F238E27FC236}">
                <a16:creationId xmlns:a16="http://schemas.microsoft.com/office/drawing/2014/main" id="{81C94560-06A1-FF43-5874-B3F818671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7913" y="3582988"/>
            <a:ext cx="18938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Segmentation</a:t>
            </a:r>
          </a:p>
        </p:txBody>
      </p:sp>
      <p:sp>
        <p:nvSpPr>
          <p:cNvPr id="39943" name="Text Box 8">
            <a:extLst>
              <a:ext uri="{FF2B5EF4-FFF2-40B4-BE49-F238E27FC236}">
                <a16:creationId xmlns:a16="http://schemas.microsoft.com/office/drawing/2014/main" id="{D5C3A3E1-A248-85B1-3363-2FE797D4F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5525" y="3582988"/>
            <a:ext cx="2632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/>
              <a:t>Tactile Display</a:t>
            </a:r>
          </a:p>
        </p:txBody>
      </p:sp>
      <p:sp>
        <p:nvSpPr>
          <p:cNvPr id="39944" name="Rectangle 9">
            <a:extLst>
              <a:ext uri="{FF2B5EF4-FFF2-40B4-BE49-F238E27FC236}">
                <a16:creationId xmlns:a16="http://schemas.microsoft.com/office/drawing/2014/main" id="{D76ACCA9-D04B-9356-66E7-FDFCB4B25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200525"/>
            <a:ext cx="7286625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altLang="en-US" sz="2400"/>
              <a:t>Present a picture as a collection of segments with different tactile textures</a:t>
            </a:r>
          </a:p>
          <a:p>
            <a:pPr eaLnBrk="1" hangingPunct="1">
              <a:buFontTx/>
              <a:buChar char="•"/>
            </a:pPr>
            <a:r>
              <a:rPr lang="en-US" altLang="en-US" sz="2400"/>
              <a:t>Perceptually distinct tactile textures</a:t>
            </a:r>
          </a:p>
          <a:p>
            <a:pPr eaLnBrk="1" hangingPunct="1">
              <a:buFontTx/>
              <a:buChar char="•"/>
            </a:pPr>
            <a:r>
              <a:rPr lang="en-US" altLang="en-US" sz="2400"/>
              <a:t>Haptic space perception and scene perception</a:t>
            </a:r>
            <a:r>
              <a:rPr lang="en-US" altLang="en-US" sz="2000"/>
              <a:t> </a:t>
            </a:r>
            <a:endParaRPr lang="en-US" altLang="en-US" sz="2400"/>
          </a:p>
          <a:p>
            <a:pPr lvl="1" eaLnBrk="1" hangingPunct="1"/>
            <a:r>
              <a:rPr lang="en-US" altLang="en-US" sz="2000"/>
              <a:t>Advantages over line drawings</a:t>
            </a: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5" descr="DSC_0112_0321a.jpg">
            <a:extLst>
              <a:ext uri="{FF2B5EF4-FFF2-40B4-BE49-F238E27FC236}">
                <a16:creationId xmlns:a16="http://schemas.microsoft.com/office/drawing/2014/main" id="{CE1AC682-B8B7-B7EE-A03C-2151376205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228600"/>
            <a:ext cx="9153525" cy="612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6" name="Title 1">
            <a:extLst>
              <a:ext uri="{FF2B5EF4-FFF2-40B4-BE49-F238E27FC236}">
                <a16:creationId xmlns:a16="http://schemas.microsoft.com/office/drawing/2014/main" id="{47176D11-9B8A-DF3B-30AB-90CC16D416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7575" y="1905000"/>
            <a:ext cx="7659688" cy="1066800"/>
          </a:xfrm>
        </p:spPr>
        <p:txBody>
          <a:bodyPr/>
          <a:lstStyle/>
          <a:p>
            <a:r>
              <a:rPr lang="en-US" altLang="en-US">
                <a:solidFill>
                  <a:srgbClr val="AEF8E5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Thank you</a:t>
            </a:r>
          </a:p>
        </p:txBody>
      </p:sp>
      <p:sp>
        <p:nvSpPr>
          <p:cNvPr id="41987" name="Content Placeholder 2">
            <a:extLst>
              <a:ext uri="{FF2B5EF4-FFF2-40B4-BE49-F238E27FC236}">
                <a16:creationId xmlns:a16="http://schemas.microsoft.com/office/drawing/2014/main" id="{29A89010-A661-FEB7-65D8-15394CA0F25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7588" y="3803650"/>
            <a:ext cx="7648575" cy="9144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>
                <a:solidFill>
                  <a:schemeClr val="bg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rPr>
              <a:t>Questions?</a:t>
            </a:r>
          </a:p>
        </p:txBody>
      </p:sp>
      <p:sp>
        <p:nvSpPr>
          <p:cNvPr id="41988" name="Slide Number Placeholder 1">
            <a:extLst>
              <a:ext uri="{FF2B5EF4-FFF2-40B4-BE49-F238E27FC236}">
                <a16:creationId xmlns:a16="http://schemas.microsoft.com/office/drawing/2014/main" id="{B358E349-15B4-875F-AB55-47C35F34C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19812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Lucida Grande" panose="020B0600040502020204" pitchFamily="34" charset="0"/>
              <a:buChar char="●"/>
              <a:defRPr sz="32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2pPr>
            <a:lvl3pPr marL="1143000" indent="-228600">
              <a:spcBef>
                <a:spcPct val="20000"/>
              </a:spcBef>
              <a:buFont typeface="Lucida Grande" panose="020B0600040502020204" pitchFamily="34" charset="0"/>
              <a:buChar char="●"/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  <a:cs typeface="Helvetica" pitchFamily="2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fld id="{6A011731-B671-9049-9031-375E56D8B1DF}" type="slidenum">
              <a:rPr lang="en-US" altLang="en-US" sz="1000" smtClean="0">
                <a:solidFill>
                  <a:srgbClr val="000000"/>
                </a:solidFill>
                <a:latin typeface="Arial" panose="020B0604020202020204" pitchFamily="34" charset="0"/>
              </a:rPr>
              <a:pPr algn="ctr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0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1484</TotalTime>
  <Words>540</Words>
  <Application>Microsoft Macintosh PowerPoint</Application>
  <PresentationFormat>On-screen Show (4:3)</PresentationFormat>
  <Paragraphs>143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ＭＳ Ｐゴシック</vt:lpstr>
      <vt:lpstr>Arial</vt:lpstr>
      <vt:lpstr>Helvetica</vt:lpstr>
      <vt:lpstr>Lucida Grande</vt:lpstr>
      <vt:lpstr>Times New Roman</vt:lpstr>
      <vt:lpstr>Wingdings</vt:lpstr>
      <vt:lpstr>Default Design</vt:lpstr>
      <vt:lpstr>Visual Texture Analysis and Perception </vt:lpstr>
      <vt:lpstr>What is Texture?</vt:lpstr>
      <vt:lpstr>What is Texture?</vt:lpstr>
      <vt:lpstr>Texture Similarity</vt:lpstr>
      <vt:lpstr>Content-Based Retrieval</vt:lpstr>
      <vt:lpstr>Microvascular Image Classification</vt:lpstr>
      <vt:lpstr>Microvascular Image Classification</vt:lpstr>
      <vt:lpstr>Structurally Lossless Compression</vt:lpstr>
      <vt:lpstr>Structurally Lossless Compression</vt:lpstr>
      <vt:lpstr>Visual Equivalence in Graphics</vt:lpstr>
      <vt:lpstr>Texture Similarity</vt:lpstr>
      <vt:lpstr>Texture Similarity</vt:lpstr>
      <vt:lpstr>Texture Similarity – PSNR?</vt:lpstr>
      <vt:lpstr>Texture Similarity – STSIM-2</vt:lpstr>
      <vt:lpstr>Visual Texture</vt:lpstr>
      <vt:lpstr>Material Identification</vt:lpstr>
      <vt:lpstr>Material Identification</vt:lpstr>
      <vt:lpstr>Material Identification</vt:lpstr>
      <vt:lpstr>Material Properties</vt:lpstr>
      <vt:lpstr>Material Properties: Skin Gloss</vt:lpstr>
      <vt:lpstr>Objective Measures of Gloss</vt:lpstr>
      <vt:lpstr>Texture Synthesis with StyleGAN</vt:lpstr>
      <vt:lpstr>Texture Synthesis with StyleGAN</vt:lpstr>
      <vt:lpstr>StyleGAN3 vs. Portilla-Simoncelli</vt:lpstr>
      <vt:lpstr>StyleGan3 vs. Portilla-Simoncelli</vt:lpstr>
      <vt:lpstr>Texture Color Composition</vt:lpstr>
      <vt:lpstr>Texture Color Composition</vt:lpstr>
      <vt:lpstr>PowerPoint Presentation</vt:lpstr>
      <vt:lpstr>PowerPoint Presentation</vt:lpstr>
      <vt:lpstr>Visual to Tactile Mapping</vt:lpstr>
      <vt:lpstr>Thank you</vt:lpstr>
    </vt:vector>
  </TitlesOfParts>
  <Company>Northwestern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ECE 359  Digital Signal Processing</dc:title>
  <dc:creator>Thrasyvoulos Pappas</dc:creator>
  <cp:lastModifiedBy>Thrasyvoulos N. Pappas</cp:lastModifiedBy>
  <cp:revision>96</cp:revision>
  <dcterms:created xsi:type="dcterms:W3CDTF">2014-09-24T14:20:06Z</dcterms:created>
  <dcterms:modified xsi:type="dcterms:W3CDTF">2026-06-02T03:46:55Z</dcterms:modified>
</cp:coreProperties>
</file>