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7199313" cy="5400675"/>
  <p:notesSz cx="53543200" cy="71542275"/>
  <p:defaultTextStyle>
    <a:defPPr>
      <a:defRPr lang="en-US"/>
    </a:defPPr>
    <a:lvl1pPr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289613" indent="-215882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579539" indent="-432389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869465" indent="-648896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160328" indent="-865403" algn="l" defTabSz="289613" rtl="0" eaLnBrk="0" fontAlgn="base" hangingPunct="0">
      <a:spcBef>
        <a:spcPct val="0"/>
      </a:spcBef>
      <a:spcAft>
        <a:spcPct val="0"/>
      </a:spcAft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449885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539862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629839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719816" algn="l" defTabSz="179954" rtl="0" eaLnBrk="1" latinLnBrk="0" hangingPunct="1">
      <a:defRPr sz="1122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22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3"/>
    <p:restoredTop sz="96370" autoAdjust="0"/>
  </p:normalViewPr>
  <p:slideViewPr>
    <p:cSldViewPr snapToObjects="1">
      <p:cViewPr>
        <p:scale>
          <a:sx n="140" d="100"/>
          <a:sy n="140" d="100"/>
        </p:scale>
        <p:origin x="1062" y="450"/>
      </p:cViewPr>
      <p:guideLst>
        <p:guide orient="horz" pos="1701"/>
        <p:guide pos="2268"/>
      </p:guideLst>
    </p:cSldViewPr>
  </p:slideViewPr>
  <p:outlineViewPr>
    <p:cViewPr>
      <p:scale>
        <a:sx n="33" d="100"/>
        <a:sy n="33" d="100"/>
      </p:scale>
      <p:origin x="0" y="3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BD4180-40BF-412D-BB62-5279417CBA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3201313" cy="358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5E87C0-FBDA-4E84-B9F9-E9E6EF2610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0329188" y="0"/>
            <a:ext cx="23201312" cy="35861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A3E48-A03F-4D92-A035-CA057AAE3325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E4C7D-3212-44CB-8AB9-AF8BD6CDE9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7956113"/>
            <a:ext cx="23201313" cy="358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6E552-3D8A-46A0-891F-AA591C1B34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0329188" y="67956113"/>
            <a:ext cx="23201312" cy="35861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32E4F-8565-407D-8156-A5882C316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339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3202053" cy="3577114"/>
          </a:xfrm>
          <a:prstGeom prst="rect">
            <a:avLst/>
          </a:prstGeom>
        </p:spPr>
        <p:txBody>
          <a:bodyPr vert="horz" lIns="714768" tIns="357384" rIns="714768" bIns="357384" rtlCol="0"/>
          <a:lstStyle>
            <a:lvl1pPr algn="l" eaLnBrk="1" hangingPunct="1">
              <a:defRPr sz="9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0328756" y="0"/>
            <a:ext cx="23202053" cy="3577114"/>
          </a:xfrm>
          <a:prstGeom prst="rect">
            <a:avLst/>
          </a:prstGeom>
        </p:spPr>
        <p:txBody>
          <a:bodyPr vert="horz" wrap="square" lIns="714768" tIns="357384" rIns="714768" bIns="35738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400" smtClean="0"/>
            </a:lvl1pPr>
          </a:lstStyle>
          <a:p>
            <a:pPr>
              <a:defRPr/>
            </a:pPr>
            <a:fld id="{01314EA9-C8CF-4E55-8DBF-5486340E747F}" type="datetime1">
              <a:rPr lang="en-US" altLang="en-US"/>
              <a:pPr>
                <a:defRPr/>
              </a:pPr>
              <a:t>10/13/2017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00" y="5365750"/>
            <a:ext cx="35763200" cy="26828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14768" tIns="357384" rIns="714768" bIns="35738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354320" y="33982581"/>
            <a:ext cx="42834560" cy="32194024"/>
          </a:xfrm>
          <a:prstGeom prst="rect">
            <a:avLst/>
          </a:prstGeom>
        </p:spPr>
        <p:txBody>
          <a:bodyPr vert="horz" lIns="714768" tIns="357384" rIns="714768" bIns="357384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952745"/>
            <a:ext cx="23202053" cy="3577114"/>
          </a:xfrm>
          <a:prstGeom prst="rect">
            <a:avLst/>
          </a:prstGeom>
        </p:spPr>
        <p:txBody>
          <a:bodyPr vert="horz" lIns="714768" tIns="357384" rIns="714768" bIns="357384" rtlCol="0" anchor="b"/>
          <a:lstStyle>
            <a:lvl1pPr algn="l" eaLnBrk="1" hangingPunct="1">
              <a:defRPr sz="94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0328756" y="67952745"/>
            <a:ext cx="23202053" cy="3577114"/>
          </a:xfrm>
          <a:prstGeom prst="rect">
            <a:avLst/>
          </a:prstGeom>
        </p:spPr>
        <p:txBody>
          <a:bodyPr vert="horz" wrap="square" lIns="714768" tIns="357384" rIns="714768" bIns="3573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9400" smtClean="0"/>
            </a:lvl1pPr>
          </a:lstStyle>
          <a:p>
            <a:pPr>
              <a:defRPr/>
            </a:pPr>
            <a:fld id="{9BD065AA-F636-430C-85BD-240106ED4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12982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89977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179954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269931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359908" algn="l" defTabSz="89977" rtl="0" eaLnBrk="0" fontAlgn="base" hangingPunct="0">
      <a:spcBef>
        <a:spcPct val="30000"/>
      </a:spcBef>
      <a:spcAft>
        <a:spcPct val="0"/>
      </a:spcAft>
      <a:defRPr sz="236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449885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6pPr>
    <a:lvl7pPr marL="539862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7pPr>
    <a:lvl8pPr marL="629839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8pPr>
    <a:lvl9pPr marL="719816" algn="l" defTabSz="89977" rtl="0" eaLnBrk="1" latinLnBrk="0" hangingPunct="1">
      <a:defRPr sz="2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456" y="719138"/>
            <a:ext cx="7009606" cy="4572000"/>
          </a:xfrm>
        </p:spPr>
        <p:txBody>
          <a:bodyPr numCol="3" spcCol="36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7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5595" y="103475"/>
            <a:ext cx="4864786" cy="4929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37579" y="100873"/>
            <a:ext cx="1080000" cy="40431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6034814" y="416565"/>
            <a:ext cx="1080000" cy="17724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17288" tIns="8644" rIns="17288" bIns="8644">
            <a:spAutoFit/>
          </a:bodyPr>
          <a:lstStyle>
            <a:lvl1pPr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140970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246622" eaLnBrk="1" hangingPunct="1">
              <a:defRPr/>
            </a:pPr>
            <a:r>
              <a:rPr lang="en-US" sz="519" b="1" dirty="0"/>
              <a:t>International</a:t>
            </a:r>
            <a:r>
              <a:rPr lang="en-US" sz="519" b="1" baseline="0" dirty="0"/>
              <a:t> Conference on Computer Vision 2017</a:t>
            </a:r>
            <a:endParaRPr lang="en-US" sz="519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4456" y="719137"/>
            <a:ext cx="702035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defTabSz="246495" rtl="0" eaLnBrk="0" fontAlgn="base" hangingPunct="0">
        <a:spcBef>
          <a:spcPct val="0"/>
        </a:spcBef>
        <a:spcAft>
          <a:spcPct val="0"/>
        </a:spcAft>
        <a:defRPr sz="10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2pPr>
      <a:lvl3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3pPr>
      <a:lvl4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4pPr>
      <a:lvl5pPr algn="ctr" defTabSz="246495" rtl="0" eaLnBrk="0" fontAlgn="base" hangingPunct="0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-128"/>
        </a:defRPr>
      </a:lvl5pPr>
      <a:lvl6pPr marL="62629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125257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87886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250515" algn="ctr" defTabSz="246818" rtl="0" fontAlgn="base">
        <a:spcBef>
          <a:spcPct val="0"/>
        </a:spcBef>
        <a:spcAft>
          <a:spcPct val="0"/>
        </a:spcAft>
        <a:defRPr sz="2362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93663" indent="-87313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sz="64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273050" indent="-93663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2pPr>
      <a:lvl3pPr marL="273050" indent="87313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3pPr>
      <a:lvl4pPr marL="360363" indent="85725" algn="l" defTabSz="246495" rtl="0" eaLnBrk="0" fontAlgn="base" hangingPunct="0">
        <a:spcBef>
          <a:spcPts val="300"/>
        </a:spcBef>
        <a:spcAft>
          <a:spcPct val="0"/>
        </a:spcAft>
        <a:buFont typeface="Wingdings" charset="2"/>
        <a:buChar char="Ø"/>
        <a:tabLst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4pPr>
      <a:lvl5pPr marL="539750" marR="0" indent="-93663" algn="l" defTabSz="340626" rtl="0" eaLnBrk="1" fontAlgn="base" latinLnBrk="0" hangingPunct="1">
        <a:lnSpc>
          <a:spcPct val="100000"/>
        </a:lnSpc>
        <a:spcBef>
          <a:spcPts val="300"/>
        </a:spcBef>
        <a:spcAft>
          <a:spcPts val="0"/>
        </a:spcAft>
        <a:buClrTx/>
        <a:buSzTx/>
        <a:buFont typeface="Wingdings" charset="2"/>
        <a:buChar char="Ø"/>
        <a:tabLst/>
        <a:defRPr lang="en-US" sz="64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5pPr>
      <a:lvl6pPr marL="1358130" indent="-123466" algn="l" defTabSz="246933" rtl="0" eaLnBrk="1" latinLnBrk="0" hangingPunct="1">
        <a:spcBef>
          <a:spcPct val="20000"/>
        </a:spcBef>
        <a:buFont typeface="Arial"/>
        <a:buChar char="•"/>
        <a:defRPr lang="en-US" sz="640" kern="1200" baseline="0" dirty="0" smtClean="0">
          <a:solidFill>
            <a:srgbClr val="000000"/>
          </a:solidFill>
          <a:latin typeface="Arial" charset="0"/>
          <a:ea typeface="Arial" charset="0"/>
          <a:cs typeface="Arial" charset="0"/>
        </a:defRPr>
      </a:lvl6pPr>
      <a:lvl7pPr marL="1605062" indent="-123466" algn="l" defTabSz="246933" rtl="0" eaLnBrk="1" latinLnBrk="0" hangingPunct="1">
        <a:spcBef>
          <a:spcPct val="20000"/>
        </a:spcBef>
        <a:buFont typeface="Arial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7pPr>
      <a:lvl8pPr marL="1851995" indent="-123466" algn="l" defTabSz="246933" rtl="0" eaLnBrk="1" latinLnBrk="0" hangingPunct="1">
        <a:spcBef>
          <a:spcPct val="20000"/>
        </a:spcBef>
        <a:buFont typeface="Arial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8pPr>
      <a:lvl9pPr marL="2098927" indent="-123466" algn="l" defTabSz="246933" rtl="0" eaLnBrk="1" latinLnBrk="0" hangingPunct="1">
        <a:spcBef>
          <a:spcPct val="20000"/>
        </a:spcBef>
        <a:buFont typeface="Arial"/>
        <a:buChar char="•"/>
        <a:defRPr sz="10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1pPr>
      <a:lvl2pPr marL="246933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2pPr>
      <a:lvl3pPr marL="493865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3pPr>
      <a:lvl4pPr marL="740798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4pPr>
      <a:lvl5pPr marL="987731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5pPr>
      <a:lvl6pPr marL="1234663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481596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728528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1975461" algn="l" defTabSz="246933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gif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Towards a Unified Compositional Model for Visual Pattern Modeling</a:t>
            </a:r>
            <a:br>
              <a:rPr lang="en-US" dirty="0"/>
            </a:br>
            <a:r>
              <a:rPr lang="en-US" sz="800" dirty="0"/>
              <a:t>Wei Tang, Pei Yu, Jiahuan Zhou and Ying Wu</a:t>
            </a:r>
          </a:p>
        </p:txBody>
      </p:sp>
      <p:pic>
        <p:nvPicPr>
          <p:cNvPr id="1026" name="Picture 2" descr="http://www.northwestern.edu/brand/images/formal-lockup/nu-vertical.gif">
            <a:extLst>
              <a:ext uri="{FF2B5EF4-FFF2-40B4-BE49-F238E27FC236}">
                <a16:creationId xmlns:a16="http://schemas.microsoft.com/office/drawing/2014/main" id="{CB284384-1DDC-4645-A983-1C5A8FC16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50"/>
            <a:ext cx="1135595" cy="59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: Single Corner Rounded 10">
            <a:extLst>
              <a:ext uri="{FF2B5EF4-FFF2-40B4-BE49-F238E27FC236}">
                <a16:creationId xmlns:a16="http://schemas.microsoft.com/office/drawing/2014/main" id="{2A640C97-1EAC-47AD-B429-CB2EF41B4E0F}"/>
              </a:ext>
            </a:extLst>
          </p:cNvPr>
          <p:cNvSpPr/>
          <p:nvPr/>
        </p:nvSpPr>
        <p:spPr>
          <a:xfrm>
            <a:off x="44573" y="683915"/>
            <a:ext cx="2356316" cy="16992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967430-2D9F-415C-9C4D-96F9ADDB3C6B}"/>
              </a:ext>
            </a:extLst>
          </p:cNvPr>
          <p:cNvSpPr/>
          <p:nvPr/>
        </p:nvSpPr>
        <p:spPr>
          <a:xfrm>
            <a:off x="44573" y="853837"/>
            <a:ext cx="2356316" cy="105156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CDDB6F-CD22-41A8-9264-92687AC2C1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3" y="911405"/>
            <a:ext cx="2313058" cy="96989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A62A509-93E2-43C0-958A-6D3DC6EBAE63}"/>
              </a:ext>
            </a:extLst>
          </p:cNvPr>
          <p:cNvSpPr/>
          <p:nvPr/>
        </p:nvSpPr>
        <p:spPr>
          <a:xfrm>
            <a:off x="44573" y="2133969"/>
            <a:ext cx="2355254" cy="663331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CE00C0-9567-4BB9-A850-20A23670B083}"/>
              </a:ext>
            </a:extLst>
          </p:cNvPr>
          <p:cNvSpPr txBox="1"/>
          <p:nvPr/>
        </p:nvSpPr>
        <p:spPr>
          <a:xfrm>
            <a:off x="18256" y="2128407"/>
            <a:ext cx="2405209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While compositionality is attractive to vision modeling, current compositional models have some problems.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Manually designed compositional architectures.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Separation of structure and part discovery from learning.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Latent structural learning is difficult to scale up.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529DF3-575B-4413-9BE8-46F3C3387971}"/>
              </a:ext>
            </a:extLst>
          </p:cNvPr>
          <p:cNvSpPr/>
          <p:nvPr/>
        </p:nvSpPr>
        <p:spPr>
          <a:xfrm>
            <a:off x="44573" y="3021431"/>
            <a:ext cx="2356316" cy="73152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DE00D4-E5AA-4910-93F3-06BE023781A1}"/>
              </a:ext>
            </a:extLst>
          </p:cNvPr>
          <p:cNvSpPr txBox="1"/>
          <p:nvPr/>
        </p:nvSpPr>
        <p:spPr>
          <a:xfrm>
            <a:off x="18256" y="3016045"/>
            <a:ext cx="2399767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The first framework to unify the following key ingredients in compositional modeling: structure, parts, features and composition/sub-configuration relations.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The first attempt to relate an And-Or graph (AOG) to a feedforward network (FFN) and combine it with CNNs.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Compared with CNNs, our model is interpretable.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4A13A5E-7EAA-4B21-B619-ACD4B691B4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6379" y="1644691"/>
            <a:ext cx="1782986" cy="515563"/>
          </a:xfrm>
          <a:prstGeom prst="rect">
            <a:avLst/>
          </a:prstGeom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6A52F2E8-49FA-4864-8818-8A96473927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0762" y="2280724"/>
            <a:ext cx="1490231" cy="437311"/>
          </a:xfrm>
          <a:prstGeom prst="rect">
            <a:avLst/>
          </a:prstGeom>
        </p:spPr>
      </p:pic>
      <p:sp>
        <p:nvSpPr>
          <p:cNvPr id="1030" name="TextBox 1029">
            <a:extLst>
              <a:ext uri="{FF2B5EF4-FFF2-40B4-BE49-F238E27FC236}">
                <a16:creationId xmlns:a16="http://schemas.microsoft.com/office/drawing/2014/main" id="{069D122F-2067-4D7E-B3D8-1287E1A5EF4D}"/>
              </a:ext>
            </a:extLst>
          </p:cNvPr>
          <p:cNvSpPr txBox="1"/>
          <p:nvPr/>
        </p:nvSpPr>
        <p:spPr>
          <a:xfrm>
            <a:off x="2620462" y="3026892"/>
            <a:ext cx="381836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(And)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674A9F5B-E757-4B28-8403-D4C6938D26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1797" y="3540691"/>
            <a:ext cx="1586085" cy="11017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8301836-E526-4BF4-91F2-13C01234E170}"/>
              </a:ext>
            </a:extLst>
          </p:cNvPr>
          <p:cNvSpPr txBox="1"/>
          <p:nvPr/>
        </p:nvSpPr>
        <p:spPr>
          <a:xfrm>
            <a:off x="2626918" y="3488395"/>
            <a:ext cx="325730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(Or)</a:t>
            </a:r>
          </a:p>
        </p:txBody>
      </p:sp>
      <p:pic>
        <p:nvPicPr>
          <p:cNvPr id="1032" name="Picture 1031">
            <a:extLst>
              <a:ext uri="{FF2B5EF4-FFF2-40B4-BE49-F238E27FC236}">
                <a16:creationId xmlns:a16="http://schemas.microsoft.com/office/drawing/2014/main" id="{BF6EFD14-836C-4ACD-8CB2-D5B303DECC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88898" y="3836095"/>
            <a:ext cx="1181425" cy="1312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A77D1DD-1571-4F00-AFB2-A56199D4EC2B}"/>
              </a:ext>
            </a:extLst>
          </p:cNvPr>
          <p:cNvSpPr txBox="1"/>
          <p:nvPr/>
        </p:nvSpPr>
        <p:spPr>
          <a:xfrm>
            <a:off x="2622066" y="3803647"/>
            <a:ext cx="389850" cy="19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(Leaf)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346825-6D2F-49F2-893A-A96DF5CA48AE}"/>
              </a:ext>
            </a:extLst>
          </p:cNvPr>
          <p:cNvSpPr/>
          <p:nvPr/>
        </p:nvSpPr>
        <p:spPr>
          <a:xfrm>
            <a:off x="2474570" y="4255439"/>
            <a:ext cx="2210945" cy="106746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035">
            <a:extLst>
              <a:ext uri="{FF2B5EF4-FFF2-40B4-BE49-F238E27FC236}">
                <a16:creationId xmlns:a16="http://schemas.microsoft.com/office/drawing/2014/main" id="{F3847823-CA5C-4E19-8818-682C636C7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15611" y="4280743"/>
            <a:ext cx="1764523" cy="517621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10FB02E4-2403-4D46-B2E9-B9A46670B13C}"/>
              </a:ext>
            </a:extLst>
          </p:cNvPr>
          <p:cNvSpPr txBox="1"/>
          <p:nvPr/>
        </p:nvSpPr>
        <p:spPr>
          <a:xfrm>
            <a:off x="2446799" y="4774623"/>
            <a:ext cx="2230647" cy="3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Introduce the </a:t>
            </a:r>
            <a:r>
              <a:rPr lang="en-US" sz="640" i="1" dirty="0"/>
              <a:t>connection parameters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The And-node model is reformulated as:</a:t>
            </a:r>
          </a:p>
        </p:txBody>
      </p:sp>
      <p:pic>
        <p:nvPicPr>
          <p:cNvPr id="1037" name="Picture 1036">
            <a:extLst>
              <a:ext uri="{FF2B5EF4-FFF2-40B4-BE49-F238E27FC236}">
                <a16:creationId xmlns:a16="http://schemas.microsoft.com/office/drawing/2014/main" id="{B248DE65-DD54-48F3-B98E-5322B118FB1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22031" y="5073604"/>
            <a:ext cx="1681264" cy="225927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05A73599-3696-4D2C-9FED-5D9851B47BED}"/>
              </a:ext>
            </a:extLst>
          </p:cNvPr>
          <p:cNvSpPr/>
          <p:nvPr/>
        </p:nvSpPr>
        <p:spPr>
          <a:xfrm>
            <a:off x="4760203" y="853837"/>
            <a:ext cx="2383130" cy="1527048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9536613-A71F-4734-82EB-D6C4DD13C735}"/>
              </a:ext>
            </a:extLst>
          </p:cNvPr>
          <p:cNvSpPr txBox="1"/>
          <p:nvPr/>
        </p:nvSpPr>
        <p:spPr>
          <a:xfrm>
            <a:off x="4735445" y="1413883"/>
            <a:ext cx="246314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The update rules of dynamic programming can be considered as And/Or/Primitive-layers. Thus all the parameters can be learned end-to-end via BP.</a:t>
            </a:r>
          </a:p>
        </p:txBody>
      </p:sp>
      <p:pic>
        <p:nvPicPr>
          <p:cNvPr id="1040" name="Picture 1039">
            <a:extLst>
              <a:ext uri="{FF2B5EF4-FFF2-40B4-BE49-F238E27FC236}">
                <a16:creationId xmlns:a16="http://schemas.microsoft.com/office/drawing/2014/main" id="{BC93806F-54E7-45CF-B3BA-DB14CDF8BB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46469" y="910486"/>
            <a:ext cx="1088124" cy="536904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4496F29A-FF77-4145-9E44-69EAEDAC9A14}"/>
              </a:ext>
            </a:extLst>
          </p:cNvPr>
          <p:cNvSpPr/>
          <p:nvPr/>
        </p:nvSpPr>
        <p:spPr>
          <a:xfrm>
            <a:off x="4760286" y="2612489"/>
            <a:ext cx="2383047" cy="2709815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843ADA8-71C5-4A96-88E5-CC9261B0BB20}"/>
              </a:ext>
            </a:extLst>
          </p:cNvPr>
          <p:cNvSpPr txBox="1"/>
          <p:nvPr/>
        </p:nvSpPr>
        <p:spPr>
          <a:xfrm>
            <a:off x="4735445" y="2608792"/>
            <a:ext cx="2244003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Bottom-up composition of filters on MNIST</a:t>
            </a:r>
          </a:p>
        </p:txBody>
      </p:sp>
      <p:pic>
        <p:nvPicPr>
          <p:cNvPr id="1044" name="Picture 1043">
            <a:extLst>
              <a:ext uri="{FF2B5EF4-FFF2-40B4-BE49-F238E27FC236}">
                <a16:creationId xmlns:a16="http://schemas.microsoft.com/office/drawing/2014/main" id="{F8212D28-EEE7-416D-BA43-6B7E1C49B0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90215" y="2789209"/>
            <a:ext cx="2321709" cy="748375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C4A8E11F-CE7A-4395-BC87-91EDADAAB8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96575" y="3558451"/>
            <a:ext cx="1066083" cy="409561"/>
          </a:xfrm>
          <a:prstGeom prst="rect">
            <a:avLst/>
          </a:prstGeom>
        </p:spPr>
      </p:pic>
      <p:pic>
        <p:nvPicPr>
          <p:cNvPr id="1046" name="Picture 1045">
            <a:extLst>
              <a:ext uri="{FF2B5EF4-FFF2-40B4-BE49-F238E27FC236}">
                <a16:creationId xmlns:a16="http://schemas.microsoft.com/office/drawing/2014/main" id="{1292799E-3F9A-497B-9BC1-74470832C1E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6012" y="3599383"/>
            <a:ext cx="941058" cy="591613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88623C4-4C27-4D04-9D4B-E74C6BD2E0B0}"/>
              </a:ext>
            </a:extLst>
          </p:cNvPr>
          <p:cNvSpPr txBox="1"/>
          <p:nvPr/>
        </p:nvSpPr>
        <p:spPr>
          <a:xfrm>
            <a:off x="4735445" y="4676479"/>
            <a:ext cx="1467615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Natural scene character classification (accuracy in %)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8AEE73D-FC61-4F55-9799-8D642B561F05}"/>
              </a:ext>
            </a:extLst>
          </p:cNvPr>
          <p:cNvSpPr txBox="1"/>
          <p:nvPr/>
        </p:nvSpPr>
        <p:spPr>
          <a:xfrm>
            <a:off x="6141806" y="4676479"/>
            <a:ext cx="1052834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Object detection on VOC 2007 (</a:t>
            </a:r>
            <a:r>
              <a:rPr lang="en-US" sz="640" dirty="0" err="1"/>
              <a:t>mAP</a:t>
            </a:r>
            <a:r>
              <a:rPr lang="en-US" sz="640" dirty="0"/>
              <a:t>) dataset 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7D92832-EAC8-439E-AA91-0F6BD5F9DD2C}"/>
              </a:ext>
            </a:extLst>
          </p:cNvPr>
          <p:cNvSpPr/>
          <p:nvPr/>
        </p:nvSpPr>
        <p:spPr>
          <a:xfrm>
            <a:off x="2474570" y="854946"/>
            <a:ext cx="2212035" cy="3163824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0" name="Picture 1049">
            <a:extLst>
              <a:ext uri="{FF2B5EF4-FFF2-40B4-BE49-F238E27FC236}">
                <a16:creationId xmlns:a16="http://schemas.microsoft.com/office/drawing/2014/main" id="{296B3B33-B40E-4CFC-85F7-D51A8717115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25384" y="4226019"/>
            <a:ext cx="2274547" cy="441703"/>
          </a:xfrm>
          <a:prstGeom prst="rect">
            <a:avLst/>
          </a:prstGeom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76DE007F-2B18-4EEE-B754-AB8134C8A87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857560" y="1085815"/>
            <a:ext cx="1037602" cy="368038"/>
          </a:xfrm>
          <a:prstGeom prst="rect">
            <a:avLst/>
          </a:prstGeom>
        </p:spPr>
      </p:pic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04AE669B-96EB-471F-A655-FA757EED5A6B}"/>
              </a:ext>
            </a:extLst>
          </p:cNvPr>
          <p:cNvCxnSpPr>
            <a:cxnSpLocks/>
          </p:cNvCxnSpPr>
          <p:nvPr/>
        </p:nvCxnSpPr>
        <p:spPr>
          <a:xfrm>
            <a:off x="4852167" y="4011421"/>
            <a:ext cx="1245528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5C70C2B-882F-485A-BB18-0B78464C6496}"/>
              </a:ext>
            </a:extLst>
          </p:cNvPr>
          <p:cNvCxnSpPr>
            <a:cxnSpLocks/>
          </p:cNvCxnSpPr>
          <p:nvPr/>
        </p:nvCxnSpPr>
        <p:spPr>
          <a:xfrm>
            <a:off x="6096632" y="3573334"/>
            <a:ext cx="0" cy="435269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8E30CED-2C15-406F-84C1-FB2637FFD79E}"/>
              </a:ext>
            </a:extLst>
          </p:cNvPr>
          <p:cNvCxnSpPr>
            <a:cxnSpLocks/>
          </p:cNvCxnSpPr>
          <p:nvPr/>
        </p:nvCxnSpPr>
        <p:spPr>
          <a:xfrm>
            <a:off x="6097695" y="3573334"/>
            <a:ext cx="989375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9207876-6E58-4A33-BDE0-E78C7BC9E5B5}"/>
              </a:ext>
            </a:extLst>
          </p:cNvPr>
          <p:cNvSpPr txBox="1"/>
          <p:nvPr/>
        </p:nvSpPr>
        <p:spPr>
          <a:xfrm>
            <a:off x="4735445" y="4019007"/>
            <a:ext cx="1463040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Top-down parsing on MNIST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6D8E423-EC50-41AB-821C-6106A7231B5E}"/>
              </a:ext>
            </a:extLst>
          </p:cNvPr>
          <p:cNvCxnSpPr>
            <a:cxnSpLocks/>
          </p:cNvCxnSpPr>
          <p:nvPr/>
        </p:nvCxnSpPr>
        <p:spPr>
          <a:xfrm>
            <a:off x="4825384" y="4694918"/>
            <a:ext cx="2261686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CAB1EC2-6C69-4B27-976D-052DC29B8E0C}"/>
              </a:ext>
            </a:extLst>
          </p:cNvPr>
          <p:cNvCxnSpPr>
            <a:cxnSpLocks/>
          </p:cNvCxnSpPr>
          <p:nvPr/>
        </p:nvCxnSpPr>
        <p:spPr>
          <a:xfrm flipV="1">
            <a:off x="6172580" y="4694919"/>
            <a:ext cx="0" cy="615045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E3D1E1FE-DB63-4C3F-86D7-EB3A43D3254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30524" y="4943296"/>
            <a:ext cx="881400" cy="360630"/>
          </a:xfrm>
          <a:prstGeom prst="rect">
            <a:avLst/>
          </a:prstGeom>
        </p:spPr>
      </p:pic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A08C588-D528-49DA-95BA-554BC05E3FDC}"/>
              </a:ext>
            </a:extLst>
          </p:cNvPr>
          <p:cNvCxnSpPr>
            <a:cxnSpLocks/>
          </p:cNvCxnSpPr>
          <p:nvPr/>
        </p:nvCxnSpPr>
        <p:spPr>
          <a:xfrm>
            <a:off x="2520683" y="2227584"/>
            <a:ext cx="2131122" cy="0"/>
          </a:xfrm>
          <a:prstGeom prst="line">
            <a:avLst/>
          </a:prstGeom>
          <a:ln w="952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2" name="Picture 111">
            <a:extLst>
              <a:ext uri="{FF2B5EF4-FFF2-40B4-BE49-F238E27FC236}">
                <a16:creationId xmlns:a16="http://schemas.microsoft.com/office/drawing/2014/main" id="{BCCDF8D4-BDE9-40BF-B197-5A7DE2C5609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2061" y="4007756"/>
            <a:ext cx="1717462" cy="789849"/>
          </a:xfrm>
          <a:prstGeom prst="rect">
            <a:avLst/>
          </a:prstGeom>
        </p:spPr>
      </p:pic>
      <p:sp>
        <p:nvSpPr>
          <p:cNvPr id="113" name="Rectangle: Single Corner Rounded 112">
            <a:extLst>
              <a:ext uri="{FF2B5EF4-FFF2-40B4-BE49-F238E27FC236}">
                <a16:creationId xmlns:a16="http://schemas.microsoft.com/office/drawing/2014/main" id="{753EB768-E98C-4EBC-9D9A-5CDE95594D1D}"/>
              </a:ext>
            </a:extLst>
          </p:cNvPr>
          <p:cNvSpPr/>
          <p:nvPr/>
        </p:nvSpPr>
        <p:spPr>
          <a:xfrm>
            <a:off x="44573" y="1970480"/>
            <a:ext cx="2355256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Motivations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Rectangle: Single Corner Rounded 113">
            <a:extLst>
              <a:ext uri="{FF2B5EF4-FFF2-40B4-BE49-F238E27FC236}">
                <a16:creationId xmlns:a16="http://schemas.microsoft.com/office/drawing/2014/main" id="{1B47E0DF-B491-4A6F-8CDE-B1DE93CC9128}"/>
              </a:ext>
            </a:extLst>
          </p:cNvPr>
          <p:cNvSpPr/>
          <p:nvPr/>
        </p:nvSpPr>
        <p:spPr>
          <a:xfrm>
            <a:off x="44573" y="2864812"/>
            <a:ext cx="2355254" cy="16126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</a:t>
            </a:r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Rectangle: Single Corner Rounded 114">
            <a:extLst>
              <a:ext uri="{FF2B5EF4-FFF2-40B4-BE49-F238E27FC236}">
                <a16:creationId xmlns:a16="http://schemas.microsoft.com/office/drawing/2014/main" id="{48087F83-69FD-4D12-A858-8E7232F10591}"/>
              </a:ext>
            </a:extLst>
          </p:cNvPr>
          <p:cNvSpPr/>
          <p:nvPr/>
        </p:nvSpPr>
        <p:spPr>
          <a:xfrm>
            <a:off x="2474570" y="683915"/>
            <a:ext cx="2212034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Modeling</a:t>
            </a:r>
          </a:p>
        </p:txBody>
      </p:sp>
      <p:sp>
        <p:nvSpPr>
          <p:cNvPr id="116" name="Rectangle: Single Corner Rounded 115">
            <a:extLst>
              <a:ext uri="{FF2B5EF4-FFF2-40B4-BE49-F238E27FC236}">
                <a16:creationId xmlns:a16="http://schemas.microsoft.com/office/drawing/2014/main" id="{BE965D44-DC41-40BD-B8E0-4D7E95DFB67C}"/>
              </a:ext>
            </a:extLst>
          </p:cNvPr>
          <p:cNvSpPr/>
          <p:nvPr/>
        </p:nvSpPr>
        <p:spPr>
          <a:xfrm>
            <a:off x="2474570" y="4084407"/>
            <a:ext cx="2210945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Modeling</a:t>
            </a:r>
          </a:p>
        </p:txBody>
      </p:sp>
      <p:sp>
        <p:nvSpPr>
          <p:cNvPr id="118" name="Rectangle: Single Corner Rounded 117">
            <a:extLst>
              <a:ext uri="{FF2B5EF4-FFF2-40B4-BE49-F238E27FC236}">
                <a16:creationId xmlns:a16="http://schemas.microsoft.com/office/drawing/2014/main" id="{3E7AED8D-8BB4-40AA-9267-1D3E951EC35C}"/>
              </a:ext>
            </a:extLst>
          </p:cNvPr>
          <p:cNvSpPr/>
          <p:nvPr/>
        </p:nvSpPr>
        <p:spPr>
          <a:xfrm>
            <a:off x="4760285" y="2443903"/>
            <a:ext cx="2383047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A12375C-7530-4897-A4A3-7FBFE21AE42F}"/>
              </a:ext>
            </a:extLst>
          </p:cNvPr>
          <p:cNvSpPr/>
          <p:nvPr/>
        </p:nvSpPr>
        <p:spPr>
          <a:xfrm>
            <a:off x="44573" y="3985649"/>
            <a:ext cx="2355254" cy="133725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: Single Corner Rounded 120">
            <a:extLst>
              <a:ext uri="{FF2B5EF4-FFF2-40B4-BE49-F238E27FC236}">
                <a16:creationId xmlns:a16="http://schemas.microsoft.com/office/drawing/2014/main" id="{FE84FDB3-10FE-4CAE-AB66-B0CFEF139BDD}"/>
              </a:ext>
            </a:extLst>
          </p:cNvPr>
          <p:cNvSpPr/>
          <p:nvPr/>
        </p:nvSpPr>
        <p:spPr>
          <a:xfrm>
            <a:off x="44573" y="3814616"/>
            <a:ext cx="2355256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And-Or Graph (AOG)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03ABB2-60A3-4F31-BB56-A1998B18723D}"/>
              </a:ext>
            </a:extLst>
          </p:cNvPr>
          <p:cNvSpPr txBox="1"/>
          <p:nvPr/>
        </p:nvSpPr>
        <p:spPr>
          <a:xfrm>
            <a:off x="19166" y="4797605"/>
            <a:ext cx="2399767" cy="601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And-Nodes: composition of child parts into their parents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Or-Nodes: sub-configurations of a concept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Leaf-Nodes: lowest-level parts or primitives</a:t>
            </a:r>
          </a:p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endParaRPr lang="en-US" sz="64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54420C2-3BFF-4A26-BEF0-F8199B4E6E8C}"/>
              </a:ext>
            </a:extLst>
          </p:cNvPr>
          <p:cNvSpPr txBox="1"/>
          <p:nvPr/>
        </p:nvSpPr>
        <p:spPr>
          <a:xfrm>
            <a:off x="2445586" y="860572"/>
            <a:ext cx="2230647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Scoring function of an AOG: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31621C-0D0F-4D9D-9979-16E0AA4ABFDF}"/>
              </a:ext>
            </a:extLst>
          </p:cNvPr>
          <p:cNvSpPr txBox="1"/>
          <p:nvPr/>
        </p:nvSpPr>
        <p:spPr>
          <a:xfrm>
            <a:off x="2445586" y="1477236"/>
            <a:ext cx="2230647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i="1" dirty="0"/>
              <a:t>S</a:t>
            </a:r>
            <a:r>
              <a:rPr lang="en-US" sz="640" dirty="0"/>
              <a:t>(</a:t>
            </a:r>
            <a:r>
              <a:rPr lang="el-GR" sz="640" dirty="0"/>
              <a:t>Ω</a:t>
            </a:r>
            <a:r>
              <a:rPr lang="en-US" sz="640" dirty="0"/>
              <a:t>) can be computed recursively via node models: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F7D88C-4D43-471C-A749-81BB32B51A67}"/>
              </a:ext>
            </a:extLst>
          </p:cNvPr>
          <p:cNvSpPr txBox="1"/>
          <p:nvPr/>
        </p:nvSpPr>
        <p:spPr>
          <a:xfrm>
            <a:off x="2445586" y="2683671"/>
            <a:ext cx="226327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Our And-node characterizes the subpart-part compositions in a local window and involves longer- range contexts via multiscale modeling.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C4AB93E-303A-418B-9576-062912501E59}"/>
              </a:ext>
            </a:extLst>
          </p:cNvPr>
          <p:cNvSpPr txBox="1"/>
          <p:nvPr/>
        </p:nvSpPr>
        <p:spPr>
          <a:xfrm>
            <a:off x="2445586" y="3230454"/>
            <a:ext cx="2277672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Our Or-node points to switchable sub-configurations with different bias.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0997EF4-0401-4379-9687-D8E3AD8A35A2}"/>
              </a:ext>
            </a:extLst>
          </p:cNvPr>
          <p:cNvSpPr txBox="1"/>
          <p:nvPr/>
        </p:nvSpPr>
        <p:spPr>
          <a:xfrm>
            <a:off x="2440589" y="3657180"/>
            <a:ext cx="2230647" cy="19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US" sz="640" dirty="0"/>
              <a:t>Our Leaf-nodes model primitives via CNNs.</a:t>
            </a:r>
          </a:p>
        </p:txBody>
      </p:sp>
      <p:sp>
        <p:nvSpPr>
          <p:cNvPr id="69" name="Rectangle: Single Corner Rounded 68">
            <a:extLst>
              <a:ext uri="{FF2B5EF4-FFF2-40B4-BE49-F238E27FC236}">
                <a16:creationId xmlns:a16="http://schemas.microsoft.com/office/drawing/2014/main" id="{3622C584-4C9D-4B4B-A889-3A636F1F45B6}"/>
              </a:ext>
            </a:extLst>
          </p:cNvPr>
          <p:cNvSpPr/>
          <p:nvPr/>
        </p:nvSpPr>
        <p:spPr>
          <a:xfrm>
            <a:off x="4760285" y="683915"/>
            <a:ext cx="2383047" cy="171032"/>
          </a:xfrm>
          <a:prstGeom prst="round1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Inference as a Feedforward Network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6B44A-D1DB-4270-B982-C1145054058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06379" y="1015888"/>
            <a:ext cx="1916833" cy="4825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C5315F-CF78-4511-96C2-C02D6B38354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97672" y="3072435"/>
            <a:ext cx="1388951" cy="2175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ED596E-5A79-472B-83AF-1CE1320027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8954" y="1783781"/>
            <a:ext cx="2093583" cy="55612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B2E509-85CC-44F6-8C69-A020C8907FF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99820" y="4945111"/>
            <a:ext cx="1341351" cy="35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43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3201</TotalTime>
  <Words>271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Calibri</vt:lpstr>
      <vt:lpstr>Times New Roman</vt:lpstr>
      <vt:lpstr>Wingdings</vt:lpstr>
      <vt:lpstr>Office Theme</vt:lpstr>
      <vt:lpstr>Towards a Unified Compositional Model for Visual Pattern Modeling Wei Tang, Pei Yu, Jiahuan Zhou and Ying Wu</vt:lpstr>
    </vt:vector>
  </TitlesOfParts>
  <Company>Univ. of Colorado at Colorado Springs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title here:  Maybe add some pictures and/or school logo on the left and right authors and affiliation</dc:title>
  <dc:creator>Terry Boult</dc:creator>
  <cp:lastModifiedBy>vision</cp:lastModifiedBy>
  <cp:revision>190</cp:revision>
  <cp:lastPrinted>2017-10-03T17:02:38Z</cp:lastPrinted>
  <dcterms:created xsi:type="dcterms:W3CDTF">2014-05-29T01:41:03Z</dcterms:created>
  <dcterms:modified xsi:type="dcterms:W3CDTF">2017-10-13T19:59:24Z</dcterms:modified>
</cp:coreProperties>
</file>