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199313" cy="5400675"/>
  <p:notesSz cx="53543200" cy="71542275"/>
  <p:defaultTextStyle>
    <a:defPPr>
      <a:defRPr lang="en-US"/>
    </a:defPPr>
    <a:lvl1pPr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89613" indent="-215882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579539" indent="-432389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869465" indent="-648896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160328" indent="-865403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449885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539862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629839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719816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/>
    <p:restoredTop sz="96370" autoAdjust="0"/>
  </p:normalViewPr>
  <p:slideViewPr>
    <p:cSldViewPr snapToObjects="1">
      <p:cViewPr>
        <p:scale>
          <a:sx n="150" d="100"/>
          <a:sy n="150" d="100"/>
        </p:scale>
        <p:origin x="494" y="-821"/>
      </p:cViewPr>
      <p:guideLst>
        <p:guide orient="horz" pos="1701"/>
        <p:guide pos="2268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5BD4180-40BF-412D-BB62-5279417CBA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3201313" cy="358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5E87C0-FBDA-4E84-B9F9-E9E6EF261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0329188" y="0"/>
            <a:ext cx="23201312" cy="358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3E48-A03F-4D92-A035-CA057AAE332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E4C7D-3212-44CB-8AB9-AF8BD6CD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956113"/>
            <a:ext cx="23201313" cy="358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16E552-3D8A-46A0-891F-AA591C1B3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329188" y="67956113"/>
            <a:ext cx="23201312" cy="358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2E4F-8565-407D-8156-A5882C31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3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202053" cy="3577114"/>
          </a:xfrm>
          <a:prstGeom prst="rect">
            <a:avLst/>
          </a:prstGeom>
        </p:spPr>
        <p:txBody>
          <a:bodyPr vert="horz" lIns="714768" tIns="357384" rIns="714768" bIns="357384" rtlCol="0"/>
          <a:lstStyle>
            <a:lvl1pPr algn="l" eaLnBrk="1" hangingPunct="1">
              <a:defRPr sz="9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328756" y="0"/>
            <a:ext cx="23202053" cy="3577114"/>
          </a:xfrm>
          <a:prstGeom prst="rect">
            <a:avLst/>
          </a:prstGeom>
        </p:spPr>
        <p:txBody>
          <a:bodyPr vert="horz" wrap="square" lIns="714768" tIns="357384" rIns="714768" bIns="35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4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8/24/2018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0" y="5365750"/>
            <a:ext cx="35763200" cy="26828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4768" tIns="357384" rIns="714768" bIns="3573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54320" y="33982581"/>
            <a:ext cx="42834560" cy="32194024"/>
          </a:xfrm>
          <a:prstGeom prst="rect">
            <a:avLst/>
          </a:prstGeom>
        </p:spPr>
        <p:txBody>
          <a:bodyPr vert="horz" lIns="714768" tIns="357384" rIns="714768" bIns="3573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952745"/>
            <a:ext cx="23202053" cy="3577114"/>
          </a:xfrm>
          <a:prstGeom prst="rect">
            <a:avLst/>
          </a:prstGeom>
        </p:spPr>
        <p:txBody>
          <a:bodyPr vert="horz" lIns="714768" tIns="357384" rIns="714768" bIns="357384" rtlCol="0" anchor="b"/>
          <a:lstStyle>
            <a:lvl1pPr algn="l" eaLnBrk="1" hangingPunct="1">
              <a:defRPr sz="9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328756" y="67952745"/>
            <a:ext cx="23202053" cy="3577114"/>
          </a:xfrm>
          <a:prstGeom prst="rect">
            <a:avLst/>
          </a:prstGeom>
        </p:spPr>
        <p:txBody>
          <a:bodyPr vert="horz" wrap="square" lIns="714768" tIns="357384" rIns="714768" bIns="35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4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129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89977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79954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269931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359908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449885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6pPr>
    <a:lvl7pPr marL="539862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7pPr>
    <a:lvl8pPr marL="629839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8pPr>
    <a:lvl9pPr marL="719816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456" y="719138"/>
            <a:ext cx="7009606" cy="4572000"/>
          </a:xfrm>
        </p:spPr>
        <p:txBody>
          <a:bodyPr numCol="3" spcCol="36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595" y="103475"/>
            <a:ext cx="4864786" cy="49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7579" y="100873"/>
            <a:ext cx="1080000" cy="40431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034814" y="416565"/>
            <a:ext cx="1080000" cy="1772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7288" tIns="8644" rIns="17288" bIns="8644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246622" eaLnBrk="1" hangingPunct="1">
              <a:defRPr/>
            </a:pPr>
            <a:r>
              <a:rPr lang="en-US" sz="519" b="1" dirty="0"/>
              <a:t>International</a:t>
            </a:r>
            <a:r>
              <a:rPr lang="en-US" sz="519" b="1" baseline="0" dirty="0"/>
              <a:t> Conference on Computer Vision 2017</a:t>
            </a:r>
            <a:endParaRPr lang="en-US" sz="519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456" y="719137"/>
            <a:ext cx="702035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defTabSz="246495" rtl="0" eaLnBrk="0" fontAlgn="base" hangingPunct="0">
        <a:spcBef>
          <a:spcPct val="0"/>
        </a:spcBef>
        <a:spcAft>
          <a:spcPct val="0"/>
        </a:spcAft>
        <a:defRPr sz="10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2629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25257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87886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50515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93663" indent="-8731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sz="64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73050" indent="-9366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273050" indent="8731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360363" indent="85725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539750" marR="0" indent="-93663" algn="l" defTabSz="340626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charset="2"/>
        <a:buChar char="Ø"/>
        <a:tabLst/>
        <a:defRPr lang="en-US" sz="64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358130" indent="-123466" algn="l" defTabSz="246933" rtl="0" eaLnBrk="1" latinLnBrk="0" hangingPunct="1">
        <a:spcBef>
          <a:spcPct val="20000"/>
        </a:spcBef>
        <a:buFont typeface="Arial"/>
        <a:buChar char="•"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605062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7pPr>
      <a:lvl8pPr marL="1851995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8pPr>
      <a:lvl9pPr marL="2098927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1pPr>
      <a:lvl2pPr marL="246933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93865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740798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987731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234663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481596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728528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1975461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2.wmf"/><Relationship Id="rId19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44418ECE-EC77-4779-A17E-2E726DC09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920" y="2616568"/>
            <a:ext cx="2408327" cy="10437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550" y="1862807"/>
            <a:ext cx="2416411" cy="71543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227821" y="2284519"/>
            <a:ext cx="2446480" cy="955855"/>
            <a:chOff x="2241115" y="2125136"/>
            <a:chExt cx="2446480" cy="955855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35341146-6D88-4864-9FB9-3E4E6CF6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1115" y="2156207"/>
              <a:ext cx="1344184" cy="92478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D5A504FA-DFB7-45F3-9C5D-8259F1FA9FFA}"/>
                </a:ext>
              </a:extLst>
            </p:cNvPr>
            <p:cNvSpPr txBox="1"/>
            <p:nvPr/>
          </p:nvSpPr>
          <p:spPr>
            <a:xfrm>
              <a:off x="3523457" y="2125136"/>
              <a:ext cx="116413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563" indent="-55563" algn="just"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640" dirty="0"/>
                <a:t>Child parts should not be far away from their parents </a:t>
              </a:r>
              <a:r>
                <a:rPr lang="en-US" sz="800" dirty="0" smtClean="0"/>
                <a:t>→</a:t>
              </a:r>
              <a:r>
                <a:rPr lang="en-US" sz="640" dirty="0" smtClean="0"/>
                <a:t> </a:t>
              </a:r>
              <a:r>
                <a:rPr lang="en-US" sz="640" i="1" dirty="0"/>
                <a:t>spatially </a:t>
              </a:r>
              <a:r>
                <a:rPr lang="en-US" sz="640" i="1" dirty="0" smtClean="0"/>
                <a:t>local</a:t>
              </a:r>
            </a:p>
            <a:p>
              <a:pPr marL="55563" indent="-55563" algn="just"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endParaRPr lang="en-US" sz="640" i="1" dirty="0"/>
            </a:p>
            <a:p>
              <a:pPr marL="55563" indent="-55563" algn="just"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640" dirty="0" smtClean="0"/>
                <a:t>MAX and AVE poolings acted on </a:t>
              </a:r>
              <a:r>
                <a:rPr lang="en-US" sz="640" dirty="0"/>
                <a:t>score </a:t>
              </a:r>
              <a:r>
                <a:rPr lang="en-US" sz="640" dirty="0" smtClean="0"/>
                <a:t>maps </a:t>
              </a:r>
              <a:r>
                <a:rPr lang="en-US" sz="800" dirty="0" smtClean="0"/>
                <a:t>→</a:t>
              </a:r>
              <a:r>
                <a:rPr lang="en-US" sz="640" dirty="0" smtClean="0"/>
                <a:t> </a:t>
              </a:r>
              <a:r>
                <a:rPr lang="en-US" sz="640" b="1" dirty="0" smtClean="0"/>
                <a:t> </a:t>
              </a:r>
              <a:r>
                <a:rPr lang="en-US" sz="640" i="1" dirty="0"/>
                <a:t>information passing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26DE82B-8598-4678-B81B-F91CE9B65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3" y="5114504"/>
            <a:ext cx="2118713" cy="186587"/>
          </a:xfrm>
          <a:prstGeom prst="rect">
            <a:avLst/>
          </a:prstGeom>
        </p:spPr>
      </p:pic>
      <p:pic>
        <p:nvPicPr>
          <p:cNvPr id="81" name="Content Placeholder 3">
            <a:extLst>
              <a:ext uri="{FF2B5EF4-FFF2-40B4-BE49-F238E27FC236}">
                <a16:creationId xmlns:a16="http://schemas.microsoft.com/office/drawing/2014/main" xmlns="" id="{FB5232B2-C064-46DF-BA9B-65889B3E05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833"/>
          <a:stretch/>
        </p:blipFill>
        <p:spPr>
          <a:xfrm>
            <a:off x="38921" y="4196222"/>
            <a:ext cx="2124365" cy="650312"/>
          </a:xfrm>
          <a:prstGeom prst="rect">
            <a:avLst/>
          </a:prstGeom>
        </p:spPr>
      </p:pic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27351"/>
              </p:ext>
            </p:extLst>
          </p:nvPr>
        </p:nvGraphicFramePr>
        <p:xfrm>
          <a:off x="45558" y="865822"/>
          <a:ext cx="2095673" cy="10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Image" r:id="rId9" imgW="12202920" imgH="6298200" progId="Photoshop.Image.12">
                  <p:embed/>
                </p:oleObj>
              </mc:Choice>
              <mc:Fallback>
                <p:oleObj name="Image" r:id="rId9" imgW="12202920" imgH="62982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58" y="865822"/>
                        <a:ext cx="2095673" cy="108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CE00C0-9567-4BB9-A850-20A23670B083}"/>
              </a:ext>
            </a:extLst>
          </p:cNvPr>
          <p:cNvSpPr txBox="1"/>
          <p:nvPr/>
        </p:nvSpPr>
        <p:spPr>
          <a:xfrm>
            <a:off x="-7161" y="2165192"/>
            <a:ext cx="220980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There are problems with prior </a:t>
            </a:r>
            <a:r>
              <a:rPr lang="en-US" sz="640" dirty="0"/>
              <a:t>compositional models for human pose </a:t>
            </a:r>
            <a:r>
              <a:rPr lang="en-US" sz="640" dirty="0" smtClean="0"/>
              <a:t>estimation</a:t>
            </a:r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Unrealistic assumptions </a:t>
            </a:r>
            <a:r>
              <a:rPr lang="en-US" sz="640" dirty="0"/>
              <a:t>on </a:t>
            </a:r>
            <a:r>
              <a:rPr lang="en-US" sz="640" dirty="0" smtClean="0"/>
              <a:t>subpart-part relationships</a:t>
            </a:r>
            <a:endParaRPr lang="en-US" sz="640" dirty="0"/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Exponentially large </a:t>
            </a:r>
            <a:r>
              <a:rPr lang="en-US" sz="640" dirty="0"/>
              <a:t>state </a:t>
            </a:r>
            <a:r>
              <a:rPr lang="en-US" sz="640" dirty="0" smtClean="0"/>
              <a:t>spaces </a:t>
            </a:r>
            <a:r>
              <a:rPr lang="en-US" sz="640" dirty="0"/>
              <a:t>for higher-level </a:t>
            </a:r>
            <a:r>
              <a:rPr lang="en-US" sz="640" dirty="0" smtClean="0"/>
              <a:t>parts</a:t>
            </a:r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Approximate </a:t>
            </a:r>
            <a:r>
              <a:rPr lang="en-US" sz="640" dirty="0"/>
              <a:t>inferences not well understood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DE00D4-E5AA-4910-93F3-06BE023781A1}"/>
              </a:ext>
            </a:extLst>
          </p:cNvPr>
          <p:cNvSpPr txBox="1"/>
          <p:nvPr/>
        </p:nvSpPr>
        <p:spPr>
          <a:xfrm>
            <a:off x="-6492" y="3030005"/>
            <a:ext cx="2214845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The first attempt to explicitly learn the hierarchical compositionality </a:t>
            </a:r>
            <a:r>
              <a:rPr lang="en-US" sz="640" dirty="0"/>
              <a:t>of visual patterns via </a:t>
            </a:r>
            <a:r>
              <a:rPr lang="en-US" sz="640" dirty="0" smtClean="0"/>
              <a:t>CNNs </a:t>
            </a:r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A </a:t>
            </a:r>
            <a:r>
              <a:rPr lang="en-US" sz="640" dirty="0"/>
              <a:t>novel part representation to compactly encode the orientation, scale and shape of </a:t>
            </a:r>
            <a:r>
              <a:rPr lang="en-US" sz="640" dirty="0" smtClean="0"/>
              <a:t>each part </a:t>
            </a:r>
            <a:r>
              <a:rPr lang="en-US" sz="640" dirty="0"/>
              <a:t>and avoid large state spaces</a:t>
            </a:r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A novel network architecture with a hierarchical compositional structure with bottom-up/top-down inference stages across multiple semantic 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Deeply Learned Compositional Models for Human Pose Estimation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Wei Tang, Pei Yu and Ying Wu</a:t>
            </a:r>
          </a:p>
        </p:txBody>
      </p:sp>
      <p:pic>
        <p:nvPicPr>
          <p:cNvPr id="1026" name="Picture 2" descr="http://www.northwestern.edu/brand/images/formal-lockup/nu-vertical.gif">
            <a:extLst>
              <a:ext uri="{FF2B5EF4-FFF2-40B4-BE49-F238E27FC236}">
                <a16:creationId xmlns:a16="http://schemas.microsoft.com/office/drawing/2014/main" xmlns="" id="{CB284384-1DDC-4645-A983-1C5A8FC1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0"/>
            <a:ext cx="1135595" cy="5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2A640C97-1EAC-47AD-B429-CB2EF41B4E0F}"/>
              </a:ext>
            </a:extLst>
          </p:cNvPr>
          <p:cNvSpPr/>
          <p:nvPr/>
        </p:nvSpPr>
        <p:spPr>
          <a:xfrm>
            <a:off x="44573" y="683915"/>
            <a:ext cx="2107283" cy="16992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967430-2D9F-415C-9C4D-96F9ADDB3C6B}"/>
              </a:ext>
            </a:extLst>
          </p:cNvPr>
          <p:cNvSpPr/>
          <p:nvPr/>
        </p:nvSpPr>
        <p:spPr>
          <a:xfrm>
            <a:off x="44573" y="853837"/>
            <a:ext cx="2107283" cy="110045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62A509-93E2-43C0-958A-6D3DC6EBAE63}"/>
              </a:ext>
            </a:extLst>
          </p:cNvPr>
          <p:cNvSpPr/>
          <p:nvPr/>
        </p:nvSpPr>
        <p:spPr>
          <a:xfrm>
            <a:off x="44573" y="2179169"/>
            <a:ext cx="2106333" cy="6551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E529DF3-575B-4413-9BE8-46F3C3387971}"/>
              </a:ext>
            </a:extLst>
          </p:cNvPr>
          <p:cNvSpPr/>
          <p:nvPr/>
        </p:nvSpPr>
        <p:spPr>
          <a:xfrm>
            <a:off x="44573" y="3018993"/>
            <a:ext cx="2107283" cy="9327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496F29A-FF77-4145-9E44-69EAEDAC9A14}"/>
              </a:ext>
            </a:extLst>
          </p:cNvPr>
          <p:cNvSpPr/>
          <p:nvPr/>
        </p:nvSpPr>
        <p:spPr>
          <a:xfrm>
            <a:off x="4720110" y="852501"/>
            <a:ext cx="2417177" cy="280705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Single Corner Rounded 112">
            <a:extLst>
              <a:ext uri="{FF2B5EF4-FFF2-40B4-BE49-F238E27FC236}">
                <a16:creationId xmlns:a16="http://schemas.microsoft.com/office/drawing/2014/main" xmlns="" id="{753EB768-E98C-4EBC-9D9A-5CDE95594D1D}"/>
              </a:ext>
            </a:extLst>
          </p:cNvPr>
          <p:cNvSpPr/>
          <p:nvPr/>
        </p:nvSpPr>
        <p:spPr>
          <a:xfrm>
            <a:off x="44573" y="2015680"/>
            <a:ext cx="2106335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Single Corner Rounded 113">
            <a:extLst>
              <a:ext uri="{FF2B5EF4-FFF2-40B4-BE49-F238E27FC236}">
                <a16:creationId xmlns:a16="http://schemas.microsoft.com/office/drawing/2014/main" xmlns="" id="{1B47E0DF-B491-4A6F-8CDE-B1DE93CC9128}"/>
              </a:ext>
            </a:extLst>
          </p:cNvPr>
          <p:cNvSpPr/>
          <p:nvPr/>
        </p:nvSpPr>
        <p:spPr>
          <a:xfrm>
            <a:off x="44573" y="2888297"/>
            <a:ext cx="2107283" cy="16126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Single Corner Rounded 114">
            <a:extLst>
              <a:ext uri="{FF2B5EF4-FFF2-40B4-BE49-F238E27FC236}">
                <a16:creationId xmlns:a16="http://schemas.microsoft.com/office/drawing/2014/main" xmlns="" id="{48087F83-69FD-4D12-A858-8E7232F10591}"/>
              </a:ext>
            </a:extLst>
          </p:cNvPr>
          <p:cNvSpPr/>
          <p:nvPr/>
        </p:nvSpPr>
        <p:spPr>
          <a:xfrm>
            <a:off x="2218738" y="683915"/>
            <a:ext cx="2427823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Approach</a:t>
            </a:r>
          </a:p>
        </p:txBody>
      </p:sp>
      <p:sp>
        <p:nvSpPr>
          <p:cNvPr id="118" name="Rectangle: Single Corner Rounded 117">
            <a:extLst>
              <a:ext uri="{FF2B5EF4-FFF2-40B4-BE49-F238E27FC236}">
                <a16:creationId xmlns:a16="http://schemas.microsoft.com/office/drawing/2014/main" xmlns="" id="{3E7AED8D-8BB4-40AA-9267-1D3E951EC35C}"/>
              </a:ext>
            </a:extLst>
          </p:cNvPr>
          <p:cNvSpPr/>
          <p:nvPr/>
        </p:nvSpPr>
        <p:spPr>
          <a:xfrm>
            <a:off x="4720109" y="683915"/>
            <a:ext cx="2417177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54420C2-3BFF-4A26-BEF0-F8199B4E6E8C}"/>
              </a:ext>
            </a:extLst>
          </p:cNvPr>
          <p:cNvSpPr txBox="1"/>
          <p:nvPr/>
        </p:nvSpPr>
        <p:spPr>
          <a:xfrm>
            <a:off x="2799456" y="850409"/>
            <a:ext cx="12663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b="1" dirty="0"/>
              <a:t>Compositional inference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t="425" r="23475" b="4316"/>
          <a:stretch/>
        </p:blipFill>
        <p:spPr>
          <a:xfrm>
            <a:off x="5794954" y="1883"/>
            <a:ext cx="1403631" cy="577966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C7BDF66-1726-4FB4-9D28-439CEA58A809}"/>
              </a:ext>
            </a:extLst>
          </p:cNvPr>
          <p:cNvSpPr/>
          <p:nvPr/>
        </p:nvSpPr>
        <p:spPr>
          <a:xfrm>
            <a:off x="44573" y="4169500"/>
            <a:ext cx="2107283" cy="11810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Single Corner Rounded 78">
            <a:extLst>
              <a:ext uri="{FF2B5EF4-FFF2-40B4-BE49-F238E27FC236}">
                <a16:creationId xmlns:a16="http://schemas.microsoft.com/office/drawing/2014/main" xmlns="" id="{CE40290D-B4C2-438C-9B9A-12AF4EF6F3F1}"/>
              </a:ext>
            </a:extLst>
          </p:cNvPr>
          <p:cNvSpPr/>
          <p:nvPr/>
        </p:nvSpPr>
        <p:spPr>
          <a:xfrm>
            <a:off x="44573" y="4012882"/>
            <a:ext cx="2107283" cy="16126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 Compositional Models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91DC776C-1E4A-492E-91C6-CA198BE2A69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" b="12142"/>
          <a:stretch/>
        </p:blipFill>
        <p:spPr>
          <a:xfrm>
            <a:off x="2253947" y="1054234"/>
            <a:ext cx="2357406" cy="48363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AE393AFF-9C4A-4CBE-BABB-75C562D0D1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5059" y="1549771"/>
            <a:ext cx="1975183" cy="51089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56692B7-349B-45CC-910A-2768CBFE48FD}"/>
              </a:ext>
            </a:extLst>
          </p:cNvPr>
          <p:cNvSpPr txBox="1"/>
          <p:nvPr/>
        </p:nvSpPr>
        <p:spPr>
          <a:xfrm>
            <a:off x="2281216" y="2072566"/>
            <a:ext cx="23028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b="1" dirty="0"/>
              <a:t>Spatially local information summarization (SLIS)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E1DED16F-E9C1-456E-96B7-1C8CAA24F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7632" y="3464225"/>
            <a:ext cx="1410036" cy="269712"/>
          </a:xfrm>
          <a:prstGeom prst="rect">
            <a:avLst/>
          </a:prstGeom>
          <a:ln w="28575"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54003B60-8631-440A-A461-651F22FE30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3175" y="3957788"/>
            <a:ext cx="2358950" cy="26253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686429" y="838517"/>
            <a:ext cx="2492750" cy="989778"/>
            <a:chOff x="4686429" y="838517"/>
            <a:chExt cx="2492750" cy="989778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2901A415-BD58-40D8-9EA5-D866301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73130" y="980808"/>
              <a:ext cx="2319349" cy="84748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209646C0-2F45-4ABA-83BD-1F3C948904FF}"/>
                </a:ext>
              </a:extLst>
            </p:cNvPr>
            <p:cNvSpPr txBox="1"/>
            <p:nvPr/>
          </p:nvSpPr>
          <p:spPr>
            <a:xfrm>
              <a:off x="4686429" y="838517"/>
              <a:ext cx="2492750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640" dirty="0"/>
                <a:t>Comparisons of PCKh@0.5 scores on the MPII testing set</a:t>
              </a:r>
            </a:p>
          </p:txBody>
        </p:sp>
      </p:grpSp>
      <p:sp>
        <p:nvSpPr>
          <p:cNvPr id="46" name="TextBox 23">
            <a:extLst>
              <a:ext uri="{FF2B5EF4-FFF2-40B4-BE49-F238E27FC236}">
                <a16:creationId xmlns:a16="http://schemas.microsoft.com/office/drawing/2014/main" xmlns="" id="{4EDE00D4-E5AA-4910-93F3-06BE023781A1}"/>
              </a:ext>
            </a:extLst>
          </p:cNvPr>
          <p:cNvSpPr txBox="1"/>
          <p:nvPr/>
        </p:nvSpPr>
        <p:spPr>
          <a:xfrm>
            <a:off x="-4619" y="4900612"/>
            <a:ext cx="2214845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The score function of a basic compositional model</a:t>
            </a:r>
            <a:endParaRPr lang="en-US" sz="640" dirty="0"/>
          </a:p>
        </p:txBody>
      </p:sp>
      <p:sp>
        <p:nvSpPr>
          <p:cNvPr id="47" name="TextBox 85">
            <a:extLst>
              <a:ext uri="{FF2B5EF4-FFF2-40B4-BE49-F238E27FC236}">
                <a16:creationId xmlns:a16="http://schemas.microsoft.com/office/drawing/2014/main" xmlns="" id="{356692B7-349B-45CC-910A-2768CBFE48FD}"/>
              </a:ext>
            </a:extLst>
          </p:cNvPr>
          <p:cNvSpPr txBox="1"/>
          <p:nvPr/>
        </p:nvSpPr>
        <p:spPr>
          <a:xfrm>
            <a:off x="2233363" y="3252272"/>
            <a:ext cx="23985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b="1" dirty="0"/>
              <a:t>Model compositional inference functions with CNNs</a:t>
            </a:r>
          </a:p>
        </p:txBody>
      </p:sp>
      <p:sp>
        <p:nvSpPr>
          <p:cNvPr id="48" name="TextBox 85">
            <a:extLst>
              <a:ext uri="{FF2B5EF4-FFF2-40B4-BE49-F238E27FC236}">
                <a16:creationId xmlns:a16="http://schemas.microsoft.com/office/drawing/2014/main" xmlns="" id="{356692B7-349B-45CC-910A-2768CBFE48FD}"/>
              </a:ext>
            </a:extLst>
          </p:cNvPr>
          <p:cNvSpPr txBox="1"/>
          <p:nvPr/>
        </p:nvSpPr>
        <p:spPr>
          <a:xfrm>
            <a:off x="2169863" y="3757265"/>
            <a:ext cx="2398575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Part sharing and higher-order </a:t>
            </a:r>
            <a:r>
              <a:rPr lang="en-US" sz="640" dirty="0" smtClean="0"/>
              <a:t>potentials:</a:t>
            </a:r>
            <a:endParaRPr lang="en-US" sz="640" dirty="0"/>
          </a:p>
        </p:txBody>
      </p:sp>
      <p:sp>
        <p:nvSpPr>
          <p:cNvPr id="49" name="TextBox 85">
            <a:extLst>
              <a:ext uri="{FF2B5EF4-FFF2-40B4-BE49-F238E27FC236}">
                <a16:creationId xmlns:a16="http://schemas.microsoft.com/office/drawing/2014/main" xmlns="" id="{356692B7-349B-45CC-910A-2768CBFE48FD}"/>
              </a:ext>
            </a:extLst>
          </p:cNvPr>
          <p:cNvSpPr txBox="1"/>
          <p:nvPr/>
        </p:nvSpPr>
        <p:spPr>
          <a:xfrm>
            <a:off x="2233363" y="4232217"/>
            <a:ext cx="23985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b="1" dirty="0"/>
              <a:t>Bone-based part representation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74134"/>
              </p:ext>
            </p:extLst>
          </p:nvPr>
        </p:nvGraphicFramePr>
        <p:xfrm>
          <a:off x="2260553" y="4444170"/>
          <a:ext cx="2344195" cy="28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Image" r:id="rId18" imgW="25815600" imgH="3161880" progId="Photoshop.Image.12">
                  <p:embed/>
                </p:oleObj>
              </mc:Choice>
              <mc:Fallback>
                <p:oleObj name="Image" r:id="rId18" imgW="25815600" imgH="31618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60553" y="4444170"/>
                        <a:ext cx="2344195" cy="28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13">
            <a:extLst>
              <a:ext uri="{FF2B5EF4-FFF2-40B4-BE49-F238E27FC236}">
                <a16:creationId xmlns:a16="http://schemas.microsoft.com/office/drawing/2014/main" xmlns="" id="{A3CE00C0-9567-4BB9-A850-20A23670B083}"/>
              </a:ext>
            </a:extLst>
          </p:cNvPr>
          <p:cNvSpPr txBox="1"/>
          <p:nvPr/>
        </p:nvSpPr>
        <p:spPr>
          <a:xfrm>
            <a:off x="2169161" y="4742981"/>
            <a:ext cx="2526979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Embed </a:t>
            </a:r>
            <a:r>
              <a:rPr lang="en-US" sz="640" dirty="0" smtClean="0"/>
              <a:t>type </a:t>
            </a:r>
            <a:r>
              <a:rPr lang="en-US" sz="640" dirty="0"/>
              <a:t>information into score </a:t>
            </a:r>
            <a:r>
              <a:rPr lang="en-US" sz="640" dirty="0" smtClean="0"/>
              <a:t>maps</a:t>
            </a:r>
          </a:p>
          <a:p>
            <a:pPr marL="345176" lvl="1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State </a:t>
            </a:r>
            <a:r>
              <a:rPr lang="en-US" sz="640" dirty="0"/>
              <a:t>variables </a:t>
            </a:r>
            <a:r>
              <a:rPr lang="en-US" sz="640" dirty="0" smtClean="0"/>
              <a:t>only denote locations</a:t>
            </a:r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Represent each part with its </a:t>
            </a:r>
            <a:r>
              <a:rPr lang="en-US" sz="640" i="1" dirty="0"/>
              <a:t>bones</a:t>
            </a:r>
          </a:p>
          <a:p>
            <a:pPr marL="345176" lvl="1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Gaussian kernels along </a:t>
            </a:r>
            <a:r>
              <a:rPr lang="en-US" sz="640" dirty="0" smtClean="0"/>
              <a:t>part </a:t>
            </a:r>
            <a:r>
              <a:rPr lang="en-US" sz="640" dirty="0"/>
              <a:t>segments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5A73599-3696-4D2C-9FED-5D9851B47BED}"/>
              </a:ext>
            </a:extLst>
          </p:cNvPr>
          <p:cNvSpPr/>
          <p:nvPr/>
        </p:nvSpPr>
        <p:spPr>
          <a:xfrm>
            <a:off x="4648113" y="3709106"/>
            <a:ext cx="2485696" cy="16414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7D92832-EAC8-439E-AA91-0F6BD5F9DD2C}"/>
              </a:ext>
            </a:extLst>
          </p:cNvPr>
          <p:cNvSpPr/>
          <p:nvPr/>
        </p:nvSpPr>
        <p:spPr>
          <a:xfrm>
            <a:off x="2218739" y="854945"/>
            <a:ext cx="2427822" cy="449560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4611629" y="3724980"/>
            <a:ext cx="152945" cy="1613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xmlns="" id="{356692B7-349B-45CC-910A-2768CBFE48FD}"/>
              </a:ext>
            </a:extLst>
          </p:cNvPr>
          <p:cNvSpPr txBox="1"/>
          <p:nvPr/>
        </p:nvSpPr>
        <p:spPr>
          <a:xfrm>
            <a:off x="5341293" y="3717392"/>
            <a:ext cx="10941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b="1" dirty="0" smtClean="0"/>
              <a:t>Network </a:t>
            </a:r>
            <a:r>
              <a:rPr lang="en-US" sz="700" b="1" dirty="0" smtClean="0"/>
              <a:t>architecture</a:t>
            </a:r>
            <a:endParaRPr lang="en-US" sz="700" b="1" dirty="0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xmlns="" id="{A3CE00C0-9567-4BB9-A850-20A23670B083}"/>
              </a:ext>
            </a:extLst>
          </p:cNvPr>
          <p:cNvSpPr txBox="1"/>
          <p:nvPr/>
        </p:nvSpPr>
        <p:spPr>
          <a:xfrm>
            <a:off x="4648861" y="3907097"/>
            <a:ext cx="177694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Compositional </a:t>
            </a:r>
            <a:r>
              <a:rPr lang="en-US" sz="640" dirty="0" smtClean="0"/>
              <a:t>structure: 3 semantic </a:t>
            </a:r>
            <a:r>
              <a:rPr lang="en-US" sz="640" dirty="0" smtClean="0"/>
              <a:t>levels</a:t>
            </a:r>
          </a:p>
          <a:p>
            <a:pPr marL="345176" lvl="1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 smtClean="0"/>
              <a:t>Parts sharing a common parent are connected to each other</a:t>
            </a:r>
            <a:endParaRPr lang="en-US" sz="640" dirty="0"/>
          </a:p>
          <a:p>
            <a:pPr marL="55563" indent="-55563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sz="640" dirty="0"/>
              <a:t>CNNs: hourglass </a:t>
            </a:r>
            <a:r>
              <a:rPr lang="en-US" sz="640" dirty="0" smtClean="0"/>
              <a:t>modules</a:t>
            </a:r>
            <a:endParaRPr lang="en-US" sz="640" dirty="0"/>
          </a:p>
        </p:txBody>
      </p:sp>
      <p:pic>
        <p:nvPicPr>
          <p:cNvPr id="75" name="Picture 3">
            <a:extLst>
              <a:ext uri="{FF2B5EF4-FFF2-40B4-BE49-F238E27FC236}">
                <a16:creationId xmlns:a16="http://schemas.microsoft.com/office/drawing/2014/main" xmlns="" id="{578AB324-9AEA-4094-B683-9561A38123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11827" y="4494481"/>
            <a:ext cx="2353118" cy="843755"/>
          </a:xfrm>
          <a:prstGeom prst="rect">
            <a:avLst/>
          </a:prstGeom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xmlns="" id="{7D89DEBF-C091-4BAC-B01F-125CD201C8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71456" y="3718877"/>
            <a:ext cx="556981" cy="85037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4646561" y="3690937"/>
            <a:ext cx="0" cy="1659615"/>
          </a:xfrm>
          <a:prstGeom prst="lin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36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208</Words>
  <Application>Microsoft Office PowerPoint</Application>
  <PresentationFormat>自定义</PresentationFormat>
  <Paragraphs>33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Image</vt:lpstr>
      <vt:lpstr>Deeply Learned Compositional Models for Human Pose Estimation Wei Tang, Pei Yu and Ying Wu</vt:lpstr>
    </vt:vector>
  </TitlesOfParts>
  <Company>Univ. of Colorado at Colorado Springs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Wei Tang</cp:lastModifiedBy>
  <cp:revision>248</cp:revision>
  <cp:lastPrinted>2017-10-03T17:02:38Z</cp:lastPrinted>
  <dcterms:created xsi:type="dcterms:W3CDTF">2014-05-29T01:41:03Z</dcterms:created>
  <dcterms:modified xsi:type="dcterms:W3CDTF">2018-08-24T11:10:10Z</dcterms:modified>
</cp:coreProperties>
</file>